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80" r:id="rId18"/>
    <p:sldId id="277" r:id="rId19"/>
    <p:sldId id="271" r:id="rId20"/>
    <p:sldId id="273" r:id="rId21"/>
    <p:sldId id="274" r:id="rId22"/>
    <p:sldId id="275" r:id="rId23"/>
    <p:sldId id="279" r:id="rId24"/>
    <p:sldId id="281" r:id="rId25"/>
    <p:sldId id="282" r:id="rId26"/>
    <p:sldId id="297" r:id="rId27"/>
    <p:sldId id="283" r:id="rId28"/>
    <p:sldId id="296" r:id="rId29"/>
    <p:sldId id="285" r:id="rId30"/>
    <p:sldId id="286" r:id="rId31"/>
    <p:sldId id="287" r:id="rId32"/>
    <p:sldId id="288" r:id="rId33"/>
    <p:sldId id="289" r:id="rId34"/>
    <p:sldId id="294" r:id="rId35"/>
    <p:sldId id="300" r:id="rId36"/>
    <p:sldId id="290" r:id="rId37"/>
    <p:sldId id="291" r:id="rId38"/>
    <p:sldId id="298" r:id="rId39"/>
    <p:sldId id="299" r:id="rId40"/>
    <p:sldId id="293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1DF73-37C6-4B7A-BB53-DEB34FCF1C5E}" type="datetimeFigureOut">
              <a:rPr lang="en-US" smtClean="0"/>
              <a:pPr/>
              <a:t>4/10/2010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9947F-62DA-46D9-A194-A2AD3F99D8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athologystudent.com/?attachment_id=144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and white blood cells in an arteri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Leukocytes</a:t>
            </a:r>
          </a:p>
          <a:p>
            <a:pPr lvl="0"/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Formation, Function and Pathology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Clinical Pathology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VTHT 2323 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Lori </a:t>
            </a:r>
            <a:r>
              <a:rPr 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VanValkenburg</a:t>
            </a: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RVT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dirty="0" smtClean="0"/>
              <a:t>Cytoplasmic granules of the neutrophil move to the edge of the </a:t>
            </a:r>
            <a:r>
              <a:rPr lang="en-US" dirty="0" err="1" smtClean="0"/>
              <a:t>phagosome</a:t>
            </a:r>
            <a:r>
              <a:rPr lang="en-US" dirty="0" smtClean="0"/>
              <a:t> that contains the microorganisms, fuse with the membrane, and secrete their digestive enzymes into the vacuole.</a:t>
            </a:r>
          </a:p>
          <a:p>
            <a:pPr>
              <a:buNone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4. </a:t>
            </a:r>
            <a:r>
              <a:rPr lang="en-US" dirty="0" smtClean="0"/>
              <a:t>During ingestion, neutrophils produce substances that are toxic to ingested bacteria such as </a:t>
            </a:r>
            <a:r>
              <a:rPr lang="en-US" b="1" u="sng" dirty="0" err="1" smtClean="0"/>
              <a:t>myeloperoxidase</a:t>
            </a:r>
            <a:r>
              <a:rPr lang="en-US" dirty="0" smtClean="0"/>
              <a:t>,  </a:t>
            </a:r>
            <a:r>
              <a:rPr lang="en-US" b="1" u="sng" dirty="0" err="1" smtClean="0"/>
              <a:t>lysozyme</a:t>
            </a:r>
            <a:r>
              <a:rPr lang="en-US" dirty="0" smtClean="0"/>
              <a:t> and </a:t>
            </a:r>
            <a:r>
              <a:rPr lang="en-US" b="1" u="sng" dirty="0" smtClean="0"/>
              <a:t>hydrogen peroxide</a:t>
            </a:r>
            <a:endParaRPr lang="en-US" b="1" dirty="0"/>
          </a:p>
        </p:txBody>
      </p:sp>
      <p:pic>
        <p:nvPicPr>
          <p:cNvPr id="23554" name="Picture 2" descr="http://www.pc.maricopa.edu/Biology/rcotter/Unit%204%20Lessonbuilder/immunity/phag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4229100" cy="290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Neutrophil Count in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neutrophil count in peripheral blood is kept within a specific range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(dogs: 3,000 – 11,400/µL; cats</a:t>
            </a:r>
            <a:r>
              <a:rPr lang="en-US" sz="2000" smtClean="0">
                <a:solidFill>
                  <a:srgbClr val="FFC000"/>
                </a:solidFill>
              </a:rPr>
              <a:t>: </a:t>
            </a:r>
            <a:r>
              <a:rPr lang="en-US" sz="2000" smtClean="0">
                <a:solidFill>
                  <a:srgbClr val="FFC000"/>
                </a:solidFill>
              </a:rPr>
              <a:t>2,500 </a:t>
            </a:r>
            <a:r>
              <a:rPr lang="en-US" sz="2000" smtClean="0">
                <a:solidFill>
                  <a:srgbClr val="FFC000"/>
                </a:solidFill>
              </a:rPr>
              <a:t>– </a:t>
            </a:r>
            <a:r>
              <a:rPr lang="en-US" sz="2000" smtClean="0">
                <a:solidFill>
                  <a:srgbClr val="FFC000"/>
                </a:solidFill>
              </a:rPr>
              <a:t>12,500/µL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in healthy animals and is controlled by the following factors:</a:t>
            </a:r>
          </a:p>
          <a:p>
            <a:pPr marL="514350" indent="-514350">
              <a:buClrTx/>
              <a:buAutoNum type="arabicPeriod"/>
            </a:pPr>
            <a:r>
              <a:rPr lang="en-US" dirty="0" smtClean="0"/>
              <a:t>Release of mature neutrophils from the storage pool in the bone marrow into the peripheral blood.</a:t>
            </a:r>
          </a:p>
          <a:p>
            <a:pPr marL="1154430" lvl="2" indent="-514350">
              <a:buClrTx/>
            </a:pPr>
            <a:r>
              <a:rPr lang="en-US" sz="1800" dirty="0" smtClean="0"/>
              <a:t>5-day supply, “on call” and ready for immediate release incase neutrophils are suddenly sent from blood into tissues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Rate of escape from peripheral blood into tissue.</a:t>
            </a:r>
          </a:p>
          <a:p>
            <a:pPr marL="1154430" lvl="2" indent="-514350">
              <a:buClrTx/>
            </a:pPr>
            <a:r>
              <a:rPr lang="en-US" sz="1700" dirty="0" smtClean="0"/>
              <a:t>With a massive, acute infection, total neutrophil population in peripheral blood can enter the tissue within a couple of hours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200" dirty="0" smtClean="0"/>
              <a:t>Entrance of increased numbers of PPSCs into the neutrophil production line.</a:t>
            </a:r>
          </a:p>
          <a:p>
            <a:pPr marL="1154430" lvl="2" indent="-514350">
              <a:buClrTx/>
            </a:pPr>
            <a:r>
              <a:rPr lang="en-US" sz="1700" dirty="0" smtClean="0"/>
              <a:t>Slow method of control; it takes 3 to 6 days for neutrophils to mature for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Intravascular Pools of Neutrophils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/>
              <a:t>Circulating Neutrophil Pool</a:t>
            </a:r>
            <a:r>
              <a:rPr lang="en-US" b="1" dirty="0" smtClean="0"/>
              <a:t> (CNP) </a:t>
            </a:r>
            <a:r>
              <a:rPr lang="en-US" dirty="0" smtClean="0"/>
              <a:t>refers to the blood contained in the blood vessels.  </a:t>
            </a:r>
          </a:p>
          <a:p>
            <a:pPr marL="880110" lvl="1" indent="-514350"/>
            <a:r>
              <a:rPr lang="en-US" dirty="0" smtClean="0"/>
              <a:t>Blood samples obtained for laboratory analysis contain neutrophils from this pool.  </a:t>
            </a:r>
          </a:p>
          <a:p>
            <a:pPr marL="880110" lvl="1" indent="-514350"/>
            <a:r>
              <a:rPr lang="en-US" dirty="0" smtClean="0"/>
              <a:t>The normal range for neutrophils is based on those contained in this pool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u="sng" dirty="0" smtClean="0"/>
              <a:t>Marginal Neutrophil Pool</a:t>
            </a:r>
            <a:r>
              <a:rPr lang="en-US" dirty="0" smtClean="0"/>
              <a:t> (MNP) is composed of neutrophils that line the walls of small blood vessels (not circulating).</a:t>
            </a:r>
          </a:p>
          <a:p>
            <a:pPr marL="880110" lvl="1" indent="-514350"/>
            <a:r>
              <a:rPr lang="en-US" dirty="0" smtClean="0"/>
              <a:t>These neutrophils are not contained in blood sampled for laboratory analysis.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Neutrophilia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389120"/>
          </a:xfrm>
        </p:spPr>
        <p:txBody>
          <a:bodyPr/>
          <a:lstStyle/>
          <a:p>
            <a:r>
              <a:rPr lang="en-US" b="1" dirty="0" smtClean="0"/>
              <a:t>An increase in neutrophils will increase the total number of WBCs in blood circulation (leukocytosis)</a:t>
            </a:r>
          </a:p>
          <a:p>
            <a:r>
              <a:rPr lang="en-US" dirty="0" smtClean="0"/>
              <a:t>To meet increased demand for neutrophils in tissue, the bone marrow releases its reserve stores of mature, and if necessary, immature neutrophils into the blood.</a:t>
            </a:r>
          </a:p>
          <a:p>
            <a:r>
              <a:rPr lang="en-US" dirty="0" smtClean="0"/>
              <a:t>If a blood sample is drawn while these neutrophils are in transit, a higher than normal number of neutrophils will be included in the sample (neutrophilia)</a:t>
            </a:r>
            <a:endParaRPr lang="en-US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98416"/>
            <a:ext cx="3406408" cy="225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ri\AppData\Local\Microsoft\Windows\Temporary Internet Files\Content.IE5\RCN14HAK\MCj013358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1231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Physiologic leukocytosis: </a:t>
            </a:r>
            <a:r>
              <a:rPr lang="en-US" dirty="0" smtClean="0"/>
              <a:t>Exercise, fear, or excitement that causes a </a:t>
            </a:r>
            <a:r>
              <a:rPr lang="en-US" u="sng" dirty="0" smtClean="0"/>
              <a:t>release of epinephrine resulting in a shift of neutrophils from the MNP to the CNP</a:t>
            </a:r>
          </a:p>
          <a:p>
            <a:pPr lvl="1"/>
            <a:r>
              <a:rPr lang="en-US" dirty="0" smtClean="0"/>
              <a:t>No left shift occurs</a:t>
            </a:r>
          </a:p>
          <a:p>
            <a:pPr lvl="1"/>
            <a:r>
              <a:rPr lang="en-US" dirty="0" smtClean="0"/>
              <a:t>Count usually not more than twice the normal value</a:t>
            </a:r>
          </a:p>
          <a:p>
            <a:pPr lvl="1"/>
            <a:r>
              <a:rPr lang="en-US" dirty="0" smtClean="0"/>
              <a:t>Should return to normal within 30 minutes of removal of stimulus</a:t>
            </a:r>
          </a:p>
          <a:p>
            <a:pPr lvl="1"/>
            <a:r>
              <a:rPr lang="en-US" dirty="0" smtClean="0"/>
              <a:t>Additionally, </a:t>
            </a:r>
            <a:r>
              <a:rPr lang="en-US" u="sng" dirty="0" smtClean="0"/>
              <a:t>splenic contraction releases WBC &amp; RBC into circulation</a:t>
            </a:r>
            <a:r>
              <a:rPr lang="en-US" dirty="0" smtClean="0"/>
              <a:t>: may have lymphocytosis </a:t>
            </a:r>
          </a:p>
          <a:p>
            <a:pPr lvl="1"/>
            <a:r>
              <a:rPr lang="en-US" dirty="0" smtClean="0"/>
              <a:t>Most common in </a:t>
            </a:r>
            <a:r>
              <a:rPr lang="en-US" b="1" dirty="0" smtClean="0"/>
              <a:t>cats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Neutrophilia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Stress Response: </a:t>
            </a:r>
            <a:r>
              <a:rPr lang="en-US" dirty="0" smtClean="0"/>
              <a:t>Corticosteroid-induced</a:t>
            </a:r>
          </a:p>
          <a:p>
            <a:pPr lvl="1"/>
            <a:r>
              <a:rPr lang="en-US" dirty="0" smtClean="0"/>
              <a:t>Treatment with exogenous steroids</a:t>
            </a:r>
          </a:p>
          <a:p>
            <a:pPr lvl="1"/>
            <a:r>
              <a:rPr lang="en-US" dirty="0" smtClean="0"/>
              <a:t>Endogenous steroids released in response to major systemic illnesses, metabolic disturbances, and pain</a:t>
            </a:r>
          </a:p>
          <a:p>
            <a:pPr lvl="1"/>
            <a:r>
              <a:rPr lang="en-US" dirty="0" smtClean="0"/>
              <a:t>Neutrophil count nearly doubles – mature neutrophilia</a:t>
            </a:r>
          </a:p>
          <a:p>
            <a:pPr lvl="1"/>
            <a:r>
              <a:rPr lang="en-US" dirty="0" smtClean="0"/>
              <a:t>No left shift/ Shift from MNP to CNP</a:t>
            </a:r>
          </a:p>
          <a:p>
            <a:pPr lvl="1"/>
            <a:r>
              <a:rPr lang="en-US" b="1" dirty="0" smtClean="0"/>
              <a:t>Stress </a:t>
            </a:r>
            <a:r>
              <a:rPr lang="en-US" b="1" dirty="0" err="1" smtClean="0"/>
              <a:t>Leukogram</a:t>
            </a:r>
            <a:r>
              <a:rPr lang="en-US" b="1" dirty="0" smtClean="0"/>
              <a:t>:</a:t>
            </a:r>
            <a:r>
              <a:rPr lang="en-US" dirty="0" smtClean="0"/>
              <a:t> expect to see </a:t>
            </a:r>
            <a:r>
              <a:rPr lang="en-US" u="sng" dirty="0" smtClean="0"/>
              <a:t>neutrophilia</a:t>
            </a:r>
            <a:r>
              <a:rPr lang="en-US" dirty="0" smtClean="0"/>
              <a:t>, </a:t>
            </a:r>
            <a:r>
              <a:rPr lang="en-US" u="sng" dirty="0" err="1" smtClean="0"/>
              <a:t>lymphopenia</a:t>
            </a:r>
            <a:r>
              <a:rPr lang="en-US" dirty="0" smtClean="0"/>
              <a:t> and </a:t>
            </a:r>
            <a:r>
              <a:rPr lang="en-US" u="sng" dirty="0" err="1" smtClean="0"/>
              <a:t>eosinopenia</a:t>
            </a:r>
            <a:r>
              <a:rPr lang="en-US" dirty="0" smtClean="0"/>
              <a:t> (and often </a:t>
            </a:r>
            <a:r>
              <a:rPr lang="en-US" u="sng" dirty="0" err="1" smtClean="0"/>
              <a:t>monocytosis</a:t>
            </a:r>
            <a:r>
              <a:rPr lang="en-US" dirty="0" smtClean="0"/>
              <a:t> in dogs)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24581" name="Picture 5" descr="C:\Users\Lori\AppData\Local\Microsoft\Windows\Temporary Internet Files\Content.IE5\7W5P8SS6\MCj02812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9069" y="0"/>
            <a:ext cx="2104931" cy="242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Other causes of neutrophilia include:</a:t>
            </a:r>
          </a:p>
          <a:p>
            <a:pPr lvl="1"/>
            <a:r>
              <a:rPr lang="en-US" b="1" dirty="0" smtClean="0"/>
              <a:t>Inflammation</a:t>
            </a:r>
            <a:r>
              <a:rPr lang="en-US" dirty="0" smtClean="0"/>
              <a:t> – mild inflammation yields a leukocyte response similar to stress; severe inflammation yields neutrophilia with a left shift.</a:t>
            </a:r>
            <a:endParaRPr lang="en-US" b="1" u="sng" dirty="0" smtClean="0"/>
          </a:p>
          <a:p>
            <a:pPr lvl="1"/>
            <a:r>
              <a:rPr lang="en-US" b="1" dirty="0" smtClean="0"/>
              <a:t>Bacterial infections</a:t>
            </a:r>
          </a:p>
          <a:p>
            <a:pPr lvl="1"/>
            <a:r>
              <a:rPr lang="en-US" dirty="0" smtClean="0"/>
              <a:t>Conditions associated with </a:t>
            </a:r>
            <a:r>
              <a:rPr lang="en-US" b="1" dirty="0" smtClean="0"/>
              <a:t>extensive tissue damage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Burns, necrosis, trauma, extensive surgery, </a:t>
            </a:r>
            <a:r>
              <a:rPr lang="en-US" dirty="0" err="1" smtClean="0"/>
              <a:t>neoplasia</a:t>
            </a:r>
            <a:endParaRPr lang="en-US" dirty="0" smtClean="0"/>
          </a:p>
          <a:p>
            <a:pPr lvl="1"/>
            <a:r>
              <a:rPr lang="en-US" dirty="0" smtClean="0"/>
              <a:t>Extreme leukocytosis (with neutrophilia) may be associated with </a:t>
            </a:r>
            <a:r>
              <a:rPr lang="en-US" b="1" dirty="0" err="1" smtClean="0"/>
              <a:t>neoplasms</a:t>
            </a:r>
            <a:r>
              <a:rPr lang="en-US" dirty="0" smtClean="0"/>
              <a:t> that produce colony-stimulating factors:</a:t>
            </a:r>
          </a:p>
          <a:p>
            <a:pPr lvl="2"/>
            <a:r>
              <a:rPr lang="en-US" i="1" dirty="0" err="1" smtClean="0"/>
              <a:t>Hepatozoon</a:t>
            </a:r>
            <a:r>
              <a:rPr lang="en-US" i="1" dirty="0" smtClean="0"/>
              <a:t>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dirty="0" smtClean="0"/>
              <a:t>infections, </a:t>
            </a:r>
            <a:r>
              <a:rPr lang="en-US" dirty="0" err="1" smtClean="0"/>
              <a:t>leukemias</a:t>
            </a:r>
            <a:r>
              <a:rPr lang="en-US" dirty="0" smtClean="0"/>
              <a:t>, and closed cavity infections (i.e. </a:t>
            </a:r>
            <a:r>
              <a:rPr lang="en-US" dirty="0" err="1" smtClean="0"/>
              <a:t>pyometra</a:t>
            </a:r>
            <a:r>
              <a:rPr lang="en-US" dirty="0" smtClean="0"/>
              <a:t>, abscesses)</a:t>
            </a:r>
            <a:endParaRPr lang="en-US" i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Leukemia</a:t>
            </a:r>
            <a:r>
              <a:rPr lang="en-US" dirty="0" smtClean="0"/>
              <a:t> – Literally means “White blood”. Caused by malignant proliferation of one of the WBC types.</a:t>
            </a:r>
          </a:p>
          <a:p>
            <a:pPr lvl="1"/>
            <a:r>
              <a:rPr lang="en-US" dirty="0" smtClean="0"/>
              <a:t>In response to some unknown stimulus, stem cells in bone marrow start producing abnormal cells in one cell line at an increased rate.</a:t>
            </a:r>
          </a:p>
          <a:p>
            <a:pPr lvl="1"/>
            <a:r>
              <a:rPr lang="en-US" dirty="0" smtClean="0"/>
              <a:t>Abnormal cells show up in blood and bone marrow in large numbers, usually before they are mature and cause a dramatic increase in total WBC count.</a:t>
            </a:r>
          </a:p>
          <a:p>
            <a:pPr lvl="1"/>
            <a:r>
              <a:rPr lang="en-US" dirty="0" err="1" smtClean="0"/>
              <a:t>Leukemias</a:t>
            </a:r>
            <a:r>
              <a:rPr lang="en-US" dirty="0" smtClean="0"/>
              <a:t> are considered a form of cancer and can be acute or chronic.</a:t>
            </a:r>
          </a:p>
          <a:p>
            <a:pPr lvl="1"/>
            <a:r>
              <a:rPr lang="en-US" dirty="0" smtClean="0"/>
              <a:t>Classified by type of cell involved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Leukemia and leukocytosis may resemble one another; sometimes the distinction is difficult.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b="1" u="sng" dirty="0" err="1" smtClean="0"/>
              <a:t>Leukemoid</a:t>
            </a:r>
            <a:r>
              <a:rPr lang="en-US" b="1" u="sng" dirty="0" smtClean="0"/>
              <a:t> Response</a:t>
            </a:r>
            <a:r>
              <a:rPr lang="en-US" dirty="0" smtClean="0"/>
              <a:t>: A marked leukocytosis (total WBC count &gt; 50,000/µL) with neutrophilia and a left shift back to at least </a:t>
            </a:r>
            <a:r>
              <a:rPr lang="en-US" dirty="0" err="1" smtClean="0"/>
              <a:t>myelocytes</a:t>
            </a:r>
            <a:r>
              <a:rPr lang="en-US" dirty="0" smtClean="0"/>
              <a:t> associated with an inflammatory condition.</a:t>
            </a:r>
          </a:p>
          <a:p>
            <a:pPr lvl="1"/>
            <a:r>
              <a:rPr lang="en-US" dirty="0" smtClean="0"/>
              <a:t>Named because it resembles blood pattern seen in chronic myeloid leukemia</a:t>
            </a:r>
          </a:p>
          <a:p>
            <a:pPr lvl="1"/>
            <a:r>
              <a:rPr lang="en-US" dirty="0" smtClean="0"/>
              <a:t>Localized, purulent inflammatory condition, such as </a:t>
            </a:r>
            <a:r>
              <a:rPr lang="en-US" dirty="0" err="1" smtClean="0"/>
              <a:t>pyometra</a:t>
            </a:r>
            <a:r>
              <a:rPr lang="en-US" dirty="0" smtClean="0"/>
              <a:t>, should be suspected when a </a:t>
            </a:r>
            <a:r>
              <a:rPr lang="en-US" dirty="0" err="1" smtClean="0"/>
              <a:t>leukemoid</a:t>
            </a:r>
            <a:r>
              <a:rPr lang="en-US" dirty="0" smtClean="0"/>
              <a:t> response is present.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3794" name="Picture 2" descr="http://pathologyoutlines.com/images/marrow/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4249531"/>
            <a:ext cx="3352801" cy="230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Left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Characterized by an increase in band (immature) neutrophils in the blood.  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It is normal for </a:t>
            </a:r>
            <a:r>
              <a:rPr lang="en-US" dirty="0" smtClean="0">
                <a:solidFill>
                  <a:srgbClr val="FFC000"/>
                </a:solidFill>
              </a:rPr>
              <a:t>0-300/µL band cells </a:t>
            </a:r>
            <a:r>
              <a:rPr lang="en-US" dirty="0" smtClean="0"/>
              <a:t>to be present in the blood of a healthy canine/feline.</a:t>
            </a:r>
          </a:p>
          <a:p>
            <a:r>
              <a:rPr lang="en-US" dirty="0" smtClean="0"/>
              <a:t>Usually associated with inflammatory conditions</a:t>
            </a:r>
          </a:p>
          <a:p>
            <a:r>
              <a:rPr lang="en-US" dirty="0" smtClean="0"/>
              <a:t>Indicate that stimulus for release of neutrophils from bone marrow is greater then can be accommodated by release from mature neutrophil stores alone.</a:t>
            </a:r>
          </a:p>
          <a:p>
            <a:r>
              <a:rPr lang="en-US" dirty="0" smtClean="0"/>
              <a:t>Left shifts vary from </a:t>
            </a:r>
            <a:r>
              <a:rPr lang="en-US" b="1" dirty="0" smtClean="0"/>
              <a:t>slight</a:t>
            </a:r>
            <a:r>
              <a:rPr lang="en-US" dirty="0" smtClean="0"/>
              <a:t> (slightly increased number of bands) to </a:t>
            </a:r>
            <a:r>
              <a:rPr lang="en-US" b="1" dirty="0" smtClean="0"/>
              <a:t>severe</a:t>
            </a:r>
            <a:r>
              <a:rPr lang="en-US" dirty="0" smtClean="0"/>
              <a:t> (</a:t>
            </a:r>
            <a:r>
              <a:rPr lang="en-US" dirty="0" err="1" smtClean="0"/>
              <a:t>metamyelocytes</a:t>
            </a:r>
            <a:r>
              <a:rPr lang="en-US" dirty="0" smtClean="0"/>
              <a:t>, </a:t>
            </a:r>
            <a:r>
              <a:rPr lang="en-US" dirty="0" err="1" smtClean="0"/>
              <a:t>myelocytes</a:t>
            </a:r>
            <a:r>
              <a:rPr lang="en-US" dirty="0" smtClean="0"/>
              <a:t>, and rarely- even </a:t>
            </a:r>
            <a:r>
              <a:rPr lang="en-US" dirty="0" err="1" smtClean="0"/>
              <a:t>promyelocytes</a:t>
            </a:r>
            <a:r>
              <a:rPr lang="en-US" dirty="0" smtClean="0"/>
              <a:t> present in blood)</a:t>
            </a:r>
          </a:p>
          <a:p>
            <a:r>
              <a:rPr lang="en-US" dirty="0" smtClean="0"/>
              <a:t>Toxic cytoplasm often present during left shifts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6626" name="Picture 2" descr="Normal granulopoiesis in canine bone marrow. The majority of cells are developing granulocyt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743200" cy="178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Alissa</a:t>
            </a:r>
            <a:r>
              <a:rPr lang="en-US" dirty="0" smtClean="0"/>
              <a:t> Woodall’s Pets</a:t>
            </a:r>
            <a:endParaRPr lang="en-US" dirty="0"/>
          </a:p>
        </p:txBody>
      </p:sp>
      <p:pic>
        <p:nvPicPr>
          <p:cNvPr id="35845" name="Picture 5" descr="C:\Users\Lori\AppData\Local\Microsoft\Windows\Temporary Internet Files\Low\Content.IE5\3MH5XS4I\boggi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2952750" cy="1970130"/>
          </a:xfrm>
          <a:prstGeom prst="rect">
            <a:avLst/>
          </a:prstGeom>
          <a:noFill/>
        </p:spPr>
      </p:pic>
      <p:pic>
        <p:nvPicPr>
          <p:cNvPr id="35846" name="Picture 6" descr="C:\Users\Lori\AppData\Local\Microsoft\Windows\Temporary Internet Files\Low\Content.IE5\ORO70OKU\stick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429000" cy="2085975"/>
          </a:xfrm>
          <a:prstGeom prst="rect">
            <a:avLst/>
          </a:prstGeom>
          <a:noFill/>
        </p:spPr>
      </p:pic>
      <p:pic>
        <p:nvPicPr>
          <p:cNvPr id="35847" name="Picture 7" descr="C:\Users\Lori\AppData\Local\Microsoft\Windows\Temporary Internet Files\Low\Content.IE5\3MH5XS4I\shadownboggi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0"/>
            <a:ext cx="2038350" cy="271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Boggie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Boggie</a:t>
            </a:r>
            <a:r>
              <a:rPr lang="en-US" dirty="0" smtClean="0"/>
              <a:t> &amp; Shadow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Jazzy, </a:t>
            </a:r>
            <a:r>
              <a:rPr lang="en-US" dirty="0" err="1" smtClean="0"/>
              <a:t>Boggie</a:t>
            </a:r>
            <a:r>
              <a:rPr lang="en-US" dirty="0" smtClean="0"/>
              <a:t> &amp; Shadow</a:t>
            </a:r>
            <a:endParaRPr lang="en-US" dirty="0"/>
          </a:p>
        </p:txBody>
      </p:sp>
      <p:pic>
        <p:nvPicPr>
          <p:cNvPr id="35848" name="Picture 8" descr="C:\Users\Lori\AppData\Local\Microsoft\Windows\Temporary Internet Files\Low\Content.IE5\Z804ZDAR\allthre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3225800" cy="2419350"/>
          </a:xfrm>
          <a:prstGeom prst="rect">
            <a:avLst/>
          </a:prstGeom>
          <a:noFill/>
        </p:spPr>
      </p:pic>
      <p:pic>
        <p:nvPicPr>
          <p:cNvPr id="35849" name="Picture 9" descr="C:\Users\Lori\AppData\Local\Microsoft\Windows\Temporary Internet Files\Low\Content.IE5\Y2A78BWP\dinner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267200"/>
            <a:ext cx="180975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Regenerative Left Shift</a:t>
            </a:r>
            <a:r>
              <a:rPr lang="en-US" dirty="0" smtClean="0"/>
              <a:t> - Neutrophilia with some band cells present; however, mature, segmented neutrophils predominate.</a:t>
            </a:r>
          </a:p>
          <a:p>
            <a:r>
              <a:rPr lang="en-US" b="1" u="sng" dirty="0" smtClean="0"/>
              <a:t>Degenerative Left Shift</a:t>
            </a:r>
            <a:r>
              <a:rPr lang="en-US" dirty="0" smtClean="0"/>
              <a:t> – Neutropenia where immature neutrophils outnumber mature neutrophils</a:t>
            </a:r>
          </a:p>
          <a:p>
            <a:pPr lvl="1"/>
            <a:r>
              <a:rPr lang="en-US" sz="2000" dirty="0" smtClean="0"/>
              <a:t>Usually result of extreme migration of cells into tissues and/or detrimental effects of toxins.</a:t>
            </a:r>
            <a:endParaRPr lang="en-US" sz="2000" dirty="0"/>
          </a:p>
        </p:txBody>
      </p:sp>
      <p:pic>
        <p:nvPicPr>
          <p:cNvPr id="30722" name="Picture 2" descr="http://www.pathologystudent.com/wp-content/uploads/2009/04/left-shift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495800"/>
            <a:ext cx="3320992" cy="221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Hypersegmentation</a:t>
            </a:r>
            <a:r>
              <a:rPr lang="en-US" dirty="0" smtClean="0"/>
              <a:t> – refers to the presence of 5 or more distinct nuclear lobes within neutrophils.</a:t>
            </a:r>
          </a:p>
          <a:p>
            <a:r>
              <a:rPr lang="en-US" dirty="0" smtClean="0"/>
              <a:t>A right shift reflects prolonged transit time of neutrophils in blood and can occur as a result of:</a:t>
            </a:r>
          </a:p>
          <a:p>
            <a:pPr lvl="1"/>
            <a:r>
              <a:rPr lang="en-US" dirty="0" smtClean="0"/>
              <a:t>Resolving chronic inflammation</a:t>
            </a:r>
          </a:p>
          <a:p>
            <a:pPr lvl="1"/>
            <a:r>
              <a:rPr lang="en-US" dirty="0" err="1" smtClean="0"/>
              <a:t>Glucocorticoid</a:t>
            </a:r>
            <a:r>
              <a:rPr lang="en-US" dirty="0" smtClean="0"/>
              <a:t> administration</a:t>
            </a:r>
          </a:p>
          <a:p>
            <a:pPr lvl="1"/>
            <a:r>
              <a:rPr lang="en-US" dirty="0" err="1" smtClean="0"/>
              <a:t>Hyperadrenocorticism</a:t>
            </a:r>
            <a:r>
              <a:rPr lang="en-US" dirty="0" smtClean="0"/>
              <a:t> (Cushing’s disease)</a:t>
            </a:r>
          </a:p>
          <a:p>
            <a:pPr lvl="1"/>
            <a:r>
              <a:rPr lang="en-US" dirty="0" err="1" smtClean="0"/>
              <a:t>Myeloproliferative</a:t>
            </a:r>
            <a:r>
              <a:rPr lang="en-US" dirty="0" smtClean="0"/>
              <a:t> disorders</a:t>
            </a:r>
          </a:p>
          <a:p>
            <a:r>
              <a:rPr lang="en-US" dirty="0" smtClean="0"/>
              <a:t>May develop </a:t>
            </a:r>
            <a:r>
              <a:rPr lang="en-US" u="sng" dirty="0" smtClean="0"/>
              <a:t>in-vitro</a:t>
            </a:r>
            <a:r>
              <a:rPr lang="en-US" dirty="0" smtClean="0"/>
              <a:t> when blood film preparation is delayed for more than a few hours.</a:t>
            </a:r>
            <a:endParaRPr lang="en-US" dirty="0"/>
          </a:p>
        </p:txBody>
      </p:sp>
      <p:pic>
        <p:nvPicPr>
          <p:cNvPr id="31746" name="Picture 2" descr="Hypersegmented neutrophil. Dog and cat neutrophils may have up to five nuclear lobes. This neutrophil has 8 nuclear lobes and is evidence of prolonged lifespan (100x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645433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Neutropenia will cause the total WBC count to decrease (leukocytopenia)</a:t>
            </a:r>
          </a:p>
          <a:p>
            <a:r>
              <a:rPr lang="en-US" dirty="0" smtClean="0"/>
              <a:t>If an infection is out of control, all the reserves of neutrophils can be used up faster than the bone marrow can replace them.</a:t>
            </a:r>
          </a:p>
          <a:p>
            <a:r>
              <a:rPr lang="en-US" dirty="0" smtClean="0"/>
              <a:t>Such a condition signifies that the </a:t>
            </a:r>
            <a:r>
              <a:rPr lang="en-US" u="sng" dirty="0" smtClean="0"/>
              <a:t>body is losing the war</a:t>
            </a:r>
            <a:r>
              <a:rPr lang="en-US" dirty="0" smtClean="0"/>
              <a:t> against the invading microorganisms.</a:t>
            </a:r>
          </a:p>
          <a:p>
            <a:r>
              <a:rPr lang="en-US" u="sng" dirty="0" smtClean="0"/>
              <a:t>Prognosis is poor</a:t>
            </a:r>
            <a:r>
              <a:rPr lang="en-US" dirty="0" smtClean="0"/>
              <a:t> for a critically ill animal that has neutropenia and leukocytopenia</a:t>
            </a:r>
            <a:endParaRPr lang="en-US" dirty="0"/>
          </a:p>
        </p:txBody>
      </p:sp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"/>
            <a:ext cx="2806603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Neutropenia can occur due to:</a:t>
            </a:r>
          </a:p>
          <a:p>
            <a:pPr lvl="1"/>
            <a:r>
              <a:rPr lang="en-US" dirty="0" err="1" smtClean="0"/>
              <a:t>Margination</a:t>
            </a:r>
            <a:r>
              <a:rPr lang="en-US" dirty="0" smtClean="0"/>
              <a:t> of neutrophils (</a:t>
            </a:r>
            <a:r>
              <a:rPr lang="en-US" dirty="0" err="1" smtClean="0"/>
              <a:t>pseudoneutropenia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Excessive tissue demand or destruction of neutrophils</a:t>
            </a:r>
          </a:p>
          <a:p>
            <a:pPr lvl="2"/>
            <a:r>
              <a:rPr lang="en-US" dirty="0" smtClean="0"/>
              <a:t>Destruction can be immune-mediated</a:t>
            </a:r>
          </a:p>
          <a:p>
            <a:pPr lvl="1"/>
            <a:r>
              <a:rPr lang="en-US" dirty="0" smtClean="0"/>
              <a:t>Reduced or ineffective </a:t>
            </a:r>
            <a:r>
              <a:rPr lang="en-US" dirty="0" err="1" smtClean="0"/>
              <a:t>granulopoiesis</a:t>
            </a:r>
            <a:endParaRPr lang="en-US" dirty="0" smtClean="0"/>
          </a:p>
          <a:p>
            <a:r>
              <a:rPr lang="en-US" dirty="0" smtClean="0"/>
              <a:t>Conditions that cause neutropenia:</a:t>
            </a:r>
          </a:p>
          <a:p>
            <a:pPr lvl="1"/>
            <a:r>
              <a:rPr lang="en-US" u="sng" dirty="0" smtClean="0"/>
              <a:t>Overwhelming</a:t>
            </a:r>
            <a:r>
              <a:rPr lang="en-US" dirty="0" smtClean="0"/>
              <a:t> bacterial infections (ex: septicemia)</a:t>
            </a:r>
          </a:p>
          <a:p>
            <a:pPr lvl="1"/>
            <a:r>
              <a:rPr lang="en-US" dirty="0" smtClean="0"/>
              <a:t>Idiosyncratic drug reactions may result in neutropenia or </a:t>
            </a:r>
            <a:r>
              <a:rPr lang="en-US" u="sng" dirty="0" err="1" smtClean="0"/>
              <a:t>pancytopenia</a:t>
            </a:r>
            <a:r>
              <a:rPr lang="en-US" dirty="0" smtClean="0"/>
              <a:t> (e.g. </a:t>
            </a:r>
            <a:r>
              <a:rPr lang="en-US" dirty="0" err="1" smtClean="0"/>
              <a:t>penicillins</a:t>
            </a:r>
            <a:r>
              <a:rPr lang="en-US" dirty="0" smtClean="0"/>
              <a:t>, </a:t>
            </a:r>
            <a:r>
              <a:rPr lang="en-US" dirty="0" err="1" smtClean="0"/>
              <a:t>cephalosporins</a:t>
            </a:r>
            <a:r>
              <a:rPr lang="en-US" dirty="0" smtClean="0"/>
              <a:t>, sulfonamides in dogs and </a:t>
            </a:r>
            <a:r>
              <a:rPr lang="en-US" dirty="0" err="1" smtClean="0"/>
              <a:t>chloramphenicol</a:t>
            </a:r>
            <a:r>
              <a:rPr lang="en-US" dirty="0" smtClean="0"/>
              <a:t> in cats)</a:t>
            </a:r>
          </a:p>
          <a:p>
            <a:pPr lvl="1"/>
            <a:r>
              <a:rPr lang="en-US" dirty="0" smtClean="0"/>
              <a:t>Feline Leukemia Virus</a:t>
            </a:r>
          </a:p>
          <a:p>
            <a:pPr lvl="1"/>
            <a:r>
              <a:rPr lang="en-US" dirty="0" smtClean="0"/>
              <a:t>Canine Cyclic Neutropenia (a.k.a. Gray Collie Syndrome)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Formation: </a:t>
            </a:r>
            <a:r>
              <a:rPr lang="en-US" dirty="0" smtClean="0"/>
              <a:t>It takes 2 to 6 days to produce an eosinophil from a PPSC.</a:t>
            </a:r>
          </a:p>
          <a:p>
            <a:pPr>
              <a:buNone/>
            </a:pPr>
            <a:r>
              <a:rPr lang="en-US" dirty="0" smtClean="0"/>
              <a:t>The bone marrow has a good reserve of eosinophils.</a:t>
            </a:r>
          </a:p>
          <a:p>
            <a:pPr>
              <a:buNone/>
            </a:pPr>
            <a:r>
              <a:rPr lang="en-US" dirty="0" smtClean="0"/>
              <a:t>Circulating and marginal pools are also found in peripheral blood (like neutrophils).</a:t>
            </a:r>
          </a:p>
          <a:p>
            <a:pPr>
              <a:buNone/>
            </a:pPr>
            <a:r>
              <a:rPr lang="en-US" dirty="0" smtClean="0"/>
              <a:t>Eosinophils migrate into tissue in just a few hours where they spend the rest of their lives and undergo the same aging process as neutrophils.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Functions</a:t>
            </a:r>
          </a:p>
          <a:p>
            <a:r>
              <a:rPr lang="en-US" dirty="0" smtClean="0"/>
              <a:t>Eosinophils are attracted to and inhibit local allergic and anaphylactic (hypersensitivity) reactions</a:t>
            </a:r>
          </a:p>
          <a:p>
            <a:pPr lvl="1"/>
            <a:r>
              <a:rPr lang="en-US" dirty="0" smtClean="0"/>
              <a:t>Their granules contain anti-inflammatory substances that are released at the site of the allergic reaction.</a:t>
            </a:r>
          </a:p>
          <a:p>
            <a:r>
              <a:rPr lang="en-US" dirty="0" smtClean="0"/>
              <a:t>They ingest substances associated with the </a:t>
            </a:r>
            <a:r>
              <a:rPr lang="en-US" dirty="0" err="1" smtClean="0"/>
              <a:t>humoral</a:t>
            </a:r>
            <a:r>
              <a:rPr lang="en-US" dirty="0" smtClean="0"/>
              <a:t> immune response (antigen-antibody reaction complexes)</a:t>
            </a:r>
          </a:p>
          <a:p>
            <a:r>
              <a:rPr lang="en-US" dirty="0" smtClean="0"/>
              <a:t>They have minimal </a:t>
            </a:r>
            <a:r>
              <a:rPr lang="en-US" dirty="0" err="1" smtClean="0"/>
              <a:t>phagocytotic</a:t>
            </a:r>
            <a:r>
              <a:rPr lang="en-US" dirty="0" smtClean="0"/>
              <a:t> and bactericidal functions</a:t>
            </a:r>
          </a:p>
          <a:p>
            <a:pPr lvl="2"/>
            <a:r>
              <a:rPr lang="en-US" dirty="0" smtClean="0"/>
              <a:t>They are especially effective in </a:t>
            </a:r>
            <a:r>
              <a:rPr lang="en-US" dirty="0" err="1" smtClean="0"/>
              <a:t>phagocytosis</a:t>
            </a:r>
            <a:r>
              <a:rPr lang="en-US" dirty="0" smtClean="0"/>
              <a:t> of large pathogenic organisms, such as protozoa, and some parasitic worms but are </a:t>
            </a:r>
            <a:r>
              <a:rPr lang="en-US" u="sng" dirty="0" smtClean="0"/>
              <a:t>not</a:t>
            </a:r>
            <a:r>
              <a:rPr lang="en-US" dirty="0" smtClean="0"/>
              <a:t> protective against most bacterial infections. </a:t>
            </a:r>
            <a:endParaRPr lang="en-US" dirty="0"/>
          </a:p>
        </p:txBody>
      </p:sp>
      <p:pic>
        <p:nvPicPr>
          <p:cNvPr id="37890" name="Picture 2" descr="Canine eosinophils. Granules in canine eosinophils are round and can vary in size and number. Granules are numerous, round, and smal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244" y="304800"/>
            <a:ext cx="2527236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Above: feline eosinophil (left), canine eosinophil (right)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892" name="Picture 4" descr="Feline eosinophils. The cell membrane has ruptured in smear preparation and the rod-shaped granules are clearly visible (100x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254438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t allerg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130196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Eosinophils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Normal Eosinophil Values: </a:t>
            </a:r>
            <a:r>
              <a:rPr lang="en-US" dirty="0" smtClean="0">
                <a:solidFill>
                  <a:srgbClr val="FFC000"/>
                </a:solidFill>
              </a:rPr>
              <a:t>(dogs: 100-750/µL; cats: 0 – 750/µL) </a:t>
            </a:r>
          </a:p>
          <a:p>
            <a:r>
              <a:rPr lang="en-US" b="1" u="sng" dirty="0" err="1" smtClean="0"/>
              <a:t>Eosinophilia</a:t>
            </a:r>
            <a:r>
              <a:rPr lang="en-US" b="1" dirty="0" smtClean="0"/>
              <a:t> </a:t>
            </a:r>
            <a:r>
              <a:rPr lang="en-US" dirty="0" smtClean="0"/>
              <a:t>is usually a result of:</a:t>
            </a:r>
          </a:p>
          <a:p>
            <a:pPr lvl="1"/>
            <a:r>
              <a:rPr lang="en-US" b="1" dirty="0" smtClean="0"/>
              <a:t>Parasites</a:t>
            </a:r>
          </a:p>
          <a:p>
            <a:pPr lvl="2"/>
            <a:r>
              <a:rPr lang="en-US" dirty="0" smtClean="0"/>
              <a:t>Skin, respiratory, GI tract</a:t>
            </a:r>
          </a:p>
          <a:p>
            <a:pPr lvl="1"/>
            <a:r>
              <a:rPr lang="en-US" b="1" dirty="0" smtClean="0"/>
              <a:t>Hypersensitivity</a:t>
            </a:r>
          </a:p>
          <a:p>
            <a:pPr lvl="1">
              <a:buNone/>
            </a:pPr>
            <a:r>
              <a:rPr lang="en-US" sz="1800" dirty="0" smtClean="0"/>
              <a:t>    Immunoglobulin, </a:t>
            </a:r>
            <a:r>
              <a:rPr lang="en-US" sz="1800" dirty="0" err="1" smtClean="0"/>
              <a:t>IgE</a:t>
            </a:r>
            <a:r>
              <a:rPr lang="en-US" sz="1800" dirty="0" smtClean="0"/>
              <a:t>, causes mast cell degranulation which, in turn, attracts eosinophils via </a:t>
            </a:r>
            <a:r>
              <a:rPr lang="en-US" sz="1800" u="sng" dirty="0" smtClean="0"/>
              <a:t>chemotaxis</a:t>
            </a:r>
          </a:p>
          <a:p>
            <a:pPr lvl="1">
              <a:buNone/>
            </a:pPr>
            <a:r>
              <a:rPr lang="en-US" sz="1800" dirty="0" smtClean="0"/>
              <a:t>Reactions and/or inflammation</a:t>
            </a:r>
          </a:p>
          <a:p>
            <a:pPr lvl="1"/>
            <a:r>
              <a:rPr lang="en-US" sz="1800" dirty="0" smtClean="0"/>
              <a:t>Anaphylaxis</a:t>
            </a:r>
          </a:p>
          <a:p>
            <a:pPr lvl="1"/>
            <a:r>
              <a:rPr lang="en-US" sz="1800" dirty="0" smtClean="0"/>
              <a:t>Fleas, food, grasses, non-specific allergens</a:t>
            </a:r>
          </a:p>
          <a:p>
            <a:pPr lvl="1"/>
            <a:r>
              <a:rPr lang="en-US" sz="1800" dirty="0" smtClean="0"/>
              <a:t>Feline asthma</a:t>
            </a:r>
          </a:p>
          <a:p>
            <a:pPr lvl="1"/>
            <a:r>
              <a:rPr lang="en-US" sz="1800" dirty="0" err="1" smtClean="0"/>
              <a:t>Hypereosinophilic</a:t>
            </a:r>
            <a:r>
              <a:rPr lang="en-US" sz="1800" dirty="0" smtClean="0"/>
              <a:t> syndrome in cats (usually fatal)</a:t>
            </a:r>
          </a:p>
          <a:p>
            <a:pPr lvl="1"/>
            <a:r>
              <a:rPr lang="en-US" sz="1800" dirty="0" smtClean="0"/>
              <a:t>Chronic inflammation (skin, GI, respiratory, </a:t>
            </a:r>
            <a:r>
              <a:rPr lang="en-US" sz="1800" dirty="0" err="1" smtClean="0"/>
              <a:t>urogenital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Tumor associated (</a:t>
            </a:r>
            <a:r>
              <a:rPr lang="en-US" sz="1800" dirty="0" err="1" smtClean="0"/>
              <a:t>fibrosarcoma</a:t>
            </a:r>
            <a:r>
              <a:rPr lang="en-US" sz="1800" dirty="0" smtClean="0"/>
              <a:t>, mast cell tumor, lymphoma, etc.)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err="1" smtClean="0"/>
              <a:t>Eosinopenia</a:t>
            </a:r>
            <a:r>
              <a:rPr lang="en-US" dirty="0" smtClean="0"/>
              <a:t> is difficult to detect and evaluate because their numbers are normally low.</a:t>
            </a:r>
            <a:r>
              <a:rPr lang="en-US" b="1" dirty="0" smtClean="0"/>
              <a:t> </a:t>
            </a:r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u="sng" dirty="0" smtClean="0"/>
          </a:p>
          <a:p>
            <a:pPr lvl="1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eline eosinophilic leukemia. Two neutrophils (arrows) are adjacent to several eosinophils at various stages of development that include segmented, band, metamyelocyte, and myelocyte forms (100x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715000" cy="3781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5181600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Feline </a:t>
            </a:r>
            <a:r>
              <a:rPr lang="en-US" dirty="0" err="1"/>
              <a:t>eosinophilic</a:t>
            </a:r>
            <a:r>
              <a:rPr lang="en-US" dirty="0"/>
              <a:t> leukemia. Two neutrophils (arrows) are adjacent to several eosinophils at various stages of development that include segmented, band, </a:t>
            </a:r>
            <a:r>
              <a:rPr lang="en-US" dirty="0" err="1"/>
              <a:t>metamyelocyte</a:t>
            </a:r>
            <a:r>
              <a:rPr lang="en-US" dirty="0"/>
              <a:t>, and </a:t>
            </a:r>
            <a:r>
              <a:rPr lang="en-US" dirty="0" err="1"/>
              <a:t>myelocyte</a:t>
            </a:r>
            <a:r>
              <a:rPr lang="en-US" dirty="0"/>
              <a:t> forms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Formation: </a:t>
            </a:r>
            <a:r>
              <a:rPr lang="en-US" dirty="0" smtClean="0"/>
              <a:t>Basophils are produced in the bone marrow from the same PPSCs as other cells</a:t>
            </a:r>
          </a:p>
          <a:p>
            <a:pPr>
              <a:buNone/>
            </a:pPr>
            <a:r>
              <a:rPr lang="en-US" b="1" dirty="0" smtClean="0"/>
              <a:t>Characteristics: </a:t>
            </a:r>
            <a:r>
              <a:rPr lang="en-US" dirty="0" smtClean="0"/>
              <a:t>The granules of basophils are water soluble and often washed out during the staining procedure; therefore, they are not always visible on a stained smear.</a:t>
            </a:r>
          </a:p>
          <a:p>
            <a:pPr>
              <a:buNone/>
            </a:pPr>
            <a:r>
              <a:rPr lang="en-US" b="1" dirty="0" smtClean="0"/>
              <a:t>Function: </a:t>
            </a:r>
            <a:r>
              <a:rPr lang="en-US" dirty="0" smtClean="0"/>
              <a:t>Basophils are the </a:t>
            </a:r>
            <a:r>
              <a:rPr lang="en-US" u="sng" dirty="0" smtClean="0"/>
              <a:t>least</a:t>
            </a:r>
            <a:r>
              <a:rPr lang="en-US" dirty="0" smtClean="0"/>
              <a:t> phagocytic of the granulocytes.  Their granules contain histamine and heparin which are responsible for at least part of their function </a:t>
            </a:r>
            <a:r>
              <a:rPr lang="en-US" i="1" dirty="0" smtClean="0"/>
              <a:t>(not much is known about basophil production or function).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3250" name="Picture 2" descr="Canine basophils. Lobulated nucleus is present in a grey cytoplasm with a few basophilic granul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2590800" cy="1709929"/>
          </a:xfrm>
          <a:prstGeom prst="rect">
            <a:avLst/>
          </a:prstGeom>
          <a:noFill/>
        </p:spPr>
      </p:pic>
      <p:pic>
        <p:nvPicPr>
          <p:cNvPr id="53252" name="Picture 4" descr="Feline basophil. Numerous round lavender granules surround a lobulated nucleus. Feline basophils can be easily confused with monocyt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2590800" cy="17012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6324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Above: feline basophil (left); canine basophil (right)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Leukopoiesis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WBC production starts out in red bone marrow from the same PPSC that produces RBCs.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The stimuli that act on the PPSC determine which cell type will be produced.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Each WBC has its own stimulus for production.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All WBCs differentiate and develop in the bone marrow </a:t>
            </a:r>
            <a:r>
              <a:rPr lang="en-US" u="sng" dirty="0" smtClean="0"/>
              <a:t>except</a:t>
            </a:r>
            <a:r>
              <a:rPr lang="en-US" dirty="0" smtClean="0"/>
              <a:t> for some lymphocytes which start out in bone marrow but develop elsewhere.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At the beginning of </a:t>
            </a:r>
            <a:r>
              <a:rPr lang="en-US" dirty="0" err="1" smtClean="0"/>
              <a:t>leukopoiesis</a:t>
            </a:r>
            <a:r>
              <a:rPr lang="en-US" dirty="0" smtClean="0"/>
              <a:t>, all WBCs look alike (in the bone marrow)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Histamine</a:t>
            </a:r>
            <a:r>
              <a:rPr lang="en-US" dirty="0" smtClean="0"/>
              <a:t> and </a:t>
            </a:r>
            <a:r>
              <a:rPr lang="en-US" b="1" u="sng" dirty="0" smtClean="0"/>
              <a:t>heparin</a:t>
            </a:r>
            <a:r>
              <a:rPr lang="en-US" dirty="0" smtClean="0"/>
              <a:t> granules</a:t>
            </a:r>
          </a:p>
          <a:p>
            <a:pPr lvl="1"/>
            <a:r>
              <a:rPr lang="en-US" dirty="0" smtClean="0"/>
              <a:t>Histamine helps initiate inflammation and acute allergic reactions.</a:t>
            </a:r>
          </a:p>
          <a:p>
            <a:pPr lvl="1"/>
            <a:r>
              <a:rPr lang="en-US" dirty="0" smtClean="0"/>
              <a:t>Eosinophils are attracted to the site of an allergic reaction by </a:t>
            </a:r>
            <a:r>
              <a:rPr lang="en-US" u="sng" dirty="0" err="1" smtClean="0"/>
              <a:t>eosinophilic</a:t>
            </a:r>
            <a:r>
              <a:rPr lang="en-US" u="sng" dirty="0" smtClean="0"/>
              <a:t> </a:t>
            </a:r>
            <a:r>
              <a:rPr lang="en-US" u="sng" dirty="0" err="1" smtClean="0"/>
              <a:t>chemotactic</a:t>
            </a:r>
            <a:r>
              <a:rPr lang="en-US" u="sng" dirty="0" smtClean="0"/>
              <a:t> factor</a:t>
            </a:r>
            <a:r>
              <a:rPr lang="en-US" dirty="0" smtClean="0"/>
              <a:t> released from the granules.</a:t>
            </a:r>
          </a:p>
          <a:p>
            <a:pPr lvl="1"/>
            <a:r>
              <a:rPr lang="en-US" dirty="0" smtClean="0"/>
              <a:t>Heparin acts as a localized anticoagulant to keep blood flowing to an injured or damaged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Basophilia and </a:t>
            </a:r>
            <a:r>
              <a:rPr lang="en-US" dirty="0" err="1" smtClean="0"/>
              <a:t>Basopenia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Normal Basophil Values: </a:t>
            </a:r>
            <a:r>
              <a:rPr lang="en-US" dirty="0" smtClean="0">
                <a:solidFill>
                  <a:srgbClr val="FFC000"/>
                </a:solidFill>
              </a:rPr>
              <a:t>(dogs: rare; cats: rare) </a:t>
            </a:r>
          </a:p>
          <a:p>
            <a:r>
              <a:rPr lang="en-US" b="1" u="sng" dirty="0" smtClean="0"/>
              <a:t>Basophilia</a:t>
            </a:r>
            <a:r>
              <a:rPr lang="en-US" dirty="0" smtClean="0"/>
              <a:t> can be associated with an allergic or hypersensitivity reaction in the tissue.</a:t>
            </a:r>
          </a:p>
          <a:p>
            <a:pPr lvl="1"/>
            <a:r>
              <a:rPr lang="en-US" dirty="0" smtClean="0"/>
              <a:t>Sometimes basophilia and </a:t>
            </a:r>
            <a:r>
              <a:rPr lang="en-US" dirty="0" err="1" smtClean="0"/>
              <a:t>eosinophilia</a:t>
            </a:r>
            <a:r>
              <a:rPr lang="en-US" dirty="0" smtClean="0"/>
              <a:t> are seen at the same time.</a:t>
            </a:r>
          </a:p>
          <a:p>
            <a:pPr lvl="1"/>
            <a:endParaRPr lang="en-US" dirty="0" smtClean="0"/>
          </a:p>
          <a:p>
            <a:r>
              <a:rPr lang="en-US" b="1" u="sng" dirty="0" err="1" smtClean="0"/>
              <a:t>Basopenia</a:t>
            </a:r>
            <a:r>
              <a:rPr lang="en-US" dirty="0" smtClean="0"/>
              <a:t> is </a:t>
            </a:r>
            <a:r>
              <a:rPr lang="en-US" u="sng" dirty="0" smtClean="0"/>
              <a:t>not clinically significant</a:t>
            </a:r>
            <a:r>
              <a:rPr lang="en-US" dirty="0" smtClean="0"/>
              <a:t>. Basophils should make up less than 1% of all WBCs in peripheral blood.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Agranulocytes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Agranulocytes</a:t>
            </a:r>
            <a:r>
              <a:rPr lang="en-US" dirty="0" smtClean="0"/>
              <a:t> are cells that do not have specific staining granules in their cytoplasm.  They include </a:t>
            </a:r>
            <a:r>
              <a:rPr lang="en-US" dirty="0" err="1" smtClean="0"/>
              <a:t>monocytes</a:t>
            </a:r>
            <a:r>
              <a:rPr lang="en-US" dirty="0" smtClean="0"/>
              <a:t> and lymphocytes.</a:t>
            </a:r>
          </a:p>
          <a:p>
            <a:r>
              <a:rPr lang="en-US" dirty="0" err="1" smtClean="0"/>
              <a:t>Monocytes</a:t>
            </a:r>
            <a:r>
              <a:rPr lang="en-US" dirty="0" smtClean="0"/>
              <a:t> are formed in the bone marrow from the PPSC population.</a:t>
            </a:r>
          </a:p>
          <a:p>
            <a:pPr lvl="1">
              <a:buNone/>
            </a:pPr>
            <a:r>
              <a:rPr lang="en-US" sz="1800" dirty="0" smtClean="0"/>
              <a:t>(</a:t>
            </a:r>
            <a:r>
              <a:rPr lang="en-US" sz="1800" u="sng" dirty="0" smtClean="0"/>
              <a:t>Maturation</a:t>
            </a:r>
            <a:r>
              <a:rPr lang="en-US" sz="1800" dirty="0" smtClean="0"/>
              <a:t>: 1. </a:t>
            </a:r>
            <a:r>
              <a:rPr lang="en-US" sz="1800" dirty="0" err="1" smtClean="0"/>
              <a:t>monoblast</a:t>
            </a:r>
            <a:r>
              <a:rPr lang="en-US" sz="1800" dirty="0" smtClean="0"/>
              <a:t> – 2. </a:t>
            </a:r>
            <a:r>
              <a:rPr lang="en-US" sz="1800" dirty="0" err="1" smtClean="0"/>
              <a:t>promonocyte</a:t>
            </a:r>
            <a:r>
              <a:rPr lang="en-US" sz="1800" dirty="0" smtClean="0"/>
              <a:t> – 3. </a:t>
            </a:r>
            <a:r>
              <a:rPr lang="en-US" sz="1800" dirty="0" err="1" smtClean="0"/>
              <a:t>monocyte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Lymphocytes originate from the PPSC in the bone marrow; however some travel to lymphoid organs to develop and mature before settling into their permanent home in peripheral lymphoid tissue.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Formation</a:t>
            </a:r>
            <a:r>
              <a:rPr lang="en-US" dirty="0" smtClean="0"/>
              <a:t>: Mature much faster and stay in the blood longer than neutrophils.  Total </a:t>
            </a:r>
            <a:r>
              <a:rPr lang="en-US" u="sng" dirty="0" smtClean="0"/>
              <a:t>development time is 24-36 hours</a:t>
            </a:r>
            <a:r>
              <a:rPr lang="en-US" dirty="0" smtClean="0"/>
              <a:t> then they stay </a:t>
            </a:r>
            <a:r>
              <a:rPr lang="en-US" u="sng" dirty="0" smtClean="0"/>
              <a:t>in the blood for 24-36 hours</a:t>
            </a:r>
            <a:r>
              <a:rPr lang="en-US" dirty="0" smtClean="0"/>
              <a:t> before entering tissue where they carry out their function.</a:t>
            </a:r>
          </a:p>
          <a:p>
            <a:pPr>
              <a:buNone/>
            </a:pPr>
            <a:r>
              <a:rPr lang="en-US" b="1" dirty="0" smtClean="0"/>
              <a:t>Function: </a:t>
            </a:r>
            <a:r>
              <a:rPr lang="en-US" dirty="0" smtClean="0"/>
              <a:t>Major </a:t>
            </a:r>
            <a:r>
              <a:rPr lang="en-US" u="sng" dirty="0" smtClean="0"/>
              <a:t>phagocytic</a:t>
            </a:r>
            <a:r>
              <a:rPr lang="en-US" dirty="0" smtClean="0"/>
              <a:t> cells; are known as </a:t>
            </a:r>
            <a:r>
              <a:rPr lang="en-US" b="1" u="sng" dirty="0" smtClean="0"/>
              <a:t>tissue macrophages</a:t>
            </a:r>
            <a:r>
              <a:rPr lang="en-US" dirty="0" smtClean="0"/>
              <a:t> once in the tissues.</a:t>
            </a:r>
          </a:p>
          <a:p>
            <a:r>
              <a:rPr lang="en-US" dirty="0" err="1" smtClean="0"/>
              <a:t>Monocytes</a:t>
            </a:r>
            <a:r>
              <a:rPr lang="en-US" dirty="0" smtClean="0"/>
              <a:t> in the blood are considered immature tissue macrophages and are less effective phagocytes than they are in the 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Monocytes</a:t>
            </a:r>
            <a:r>
              <a:rPr lang="en-US" dirty="0" smtClean="0"/>
              <a:t> enter tissue by the process of </a:t>
            </a:r>
            <a:r>
              <a:rPr lang="en-US" b="1" dirty="0" smtClean="0"/>
              <a:t>chemotaxis</a:t>
            </a:r>
            <a:r>
              <a:rPr lang="en-US" dirty="0" smtClean="0"/>
              <a:t> in response to tissue damage caused by trauma or invading microorganisms.</a:t>
            </a:r>
          </a:p>
          <a:p>
            <a:r>
              <a:rPr lang="en-US" dirty="0" smtClean="0"/>
              <a:t>Neutrophils respond more quickly to tissue damage, but </a:t>
            </a:r>
            <a:r>
              <a:rPr lang="en-US" dirty="0" err="1" smtClean="0"/>
              <a:t>monocytes</a:t>
            </a:r>
            <a:r>
              <a:rPr lang="en-US" dirty="0" smtClean="0"/>
              <a:t> stay around longer once they reach the damaged site and become macrophages.</a:t>
            </a:r>
          </a:p>
          <a:p>
            <a:r>
              <a:rPr lang="en-US" dirty="0" err="1" smtClean="0"/>
              <a:t>Monocytes</a:t>
            </a:r>
            <a:r>
              <a:rPr lang="en-US" dirty="0" smtClean="0"/>
              <a:t> can also function in circulating blood to </a:t>
            </a:r>
            <a:r>
              <a:rPr lang="en-US" dirty="0" err="1" smtClean="0"/>
              <a:t>phagocytize</a:t>
            </a:r>
            <a:r>
              <a:rPr lang="en-US" dirty="0" smtClean="0"/>
              <a:t> damaged blood cells or microorganisms found in the blood (septicemia).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Monocytes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5334000"/>
            <a:ext cx="4040188" cy="659352"/>
          </a:xfrm>
        </p:spPr>
        <p:txBody>
          <a:bodyPr/>
          <a:lstStyle/>
          <a:p>
            <a:r>
              <a:rPr lang="en-US" sz="1600" b="0" dirty="0" smtClean="0">
                <a:solidFill>
                  <a:schemeClr val="tx1"/>
                </a:solidFill>
              </a:rPr>
              <a:t>Canine </a:t>
            </a:r>
            <a:r>
              <a:rPr lang="en-US" sz="1600" b="0" dirty="0" err="1" smtClean="0">
                <a:solidFill>
                  <a:schemeClr val="tx1"/>
                </a:solidFill>
              </a:rPr>
              <a:t>monocytes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</a:rPr>
              <a:t>Monocytes</a:t>
            </a:r>
            <a:r>
              <a:rPr lang="en-US" sz="1600" b="0" dirty="0" smtClean="0">
                <a:solidFill>
                  <a:schemeClr val="tx1"/>
                </a:solidFill>
              </a:rPr>
              <a:t> are slightly larger than a neutrophil and have a blue-grey cytoplasm, </a:t>
            </a:r>
            <a:r>
              <a:rPr lang="en-US" sz="1600" b="0" dirty="0" err="1" smtClean="0">
                <a:solidFill>
                  <a:schemeClr val="tx1"/>
                </a:solidFill>
              </a:rPr>
              <a:t>lobulated</a:t>
            </a:r>
            <a:r>
              <a:rPr lang="en-US" sz="1600" b="0" dirty="0" smtClean="0">
                <a:solidFill>
                  <a:schemeClr val="tx1"/>
                </a:solidFill>
              </a:rPr>
              <a:t> nucleus, and a lacy chromatin pattern. A </a:t>
            </a:r>
            <a:r>
              <a:rPr lang="en-US" sz="1600" b="0" dirty="0" err="1" smtClean="0">
                <a:solidFill>
                  <a:schemeClr val="tx1"/>
                </a:solidFill>
              </a:rPr>
              <a:t>segemented</a:t>
            </a:r>
            <a:r>
              <a:rPr lang="en-US" sz="1600" b="0" dirty="0" smtClean="0">
                <a:solidFill>
                  <a:schemeClr val="tx1"/>
                </a:solidFill>
              </a:rPr>
              <a:t> neutrophil (left) and a </a:t>
            </a:r>
            <a:r>
              <a:rPr lang="en-US" sz="1600" b="0" dirty="0" err="1" smtClean="0">
                <a:solidFill>
                  <a:schemeClr val="tx1"/>
                </a:solidFill>
              </a:rPr>
              <a:t>monocyte</a:t>
            </a:r>
            <a:r>
              <a:rPr lang="en-US" sz="1600" b="0" dirty="0" smtClean="0">
                <a:solidFill>
                  <a:schemeClr val="tx1"/>
                </a:solidFill>
              </a:rPr>
              <a:t> (right).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4422775" cy="384572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Canine </a:t>
            </a:r>
            <a:r>
              <a:rPr lang="en-US" sz="1600" dirty="0" err="1" smtClean="0"/>
              <a:t>monocytes</a:t>
            </a:r>
            <a:r>
              <a:rPr lang="en-US" sz="1600" dirty="0" smtClean="0"/>
              <a:t>. </a:t>
            </a:r>
            <a:r>
              <a:rPr lang="en-US" sz="1600" dirty="0" err="1" smtClean="0"/>
              <a:t>Monocytes</a:t>
            </a:r>
            <a:r>
              <a:rPr lang="en-US" sz="1600" dirty="0" smtClean="0"/>
              <a:t> are slightly larger than a neutrophil and have a blue-grey cytoplasm, </a:t>
            </a:r>
            <a:r>
              <a:rPr lang="en-US" sz="1600" dirty="0" err="1" smtClean="0"/>
              <a:t>lobulated</a:t>
            </a:r>
            <a:r>
              <a:rPr lang="en-US" sz="1600" dirty="0" smtClean="0"/>
              <a:t> nucleus, and a lacy chromatin pattern. The </a:t>
            </a:r>
            <a:r>
              <a:rPr lang="en-US" sz="1600" dirty="0" err="1" smtClean="0"/>
              <a:t>monocyte</a:t>
            </a:r>
            <a:r>
              <a:rPr lang="en-US" sz="1600" dirty="0" smtClean="0"/>
              <a:t> (left) contains a few round clear cytoplasmic vacuoles. A band neutrophil and an NRBC (arrow) are on the right </a:t>
            </a:r>
            <a:r>
              <a:rPr lang="en-US" sz="2000" dirty="0" smtClean="0"/>
              <a:t>(100x).</a:t>
            </a:r>
            <a:endParaRPr lang="en-US" sz="2000" dirty="0"/>
          </a:p>
        </p:txBody>
      </p:sp>
      <p:pic>
        <p:nvPicPr>
          <p:cNvPr id="10" name="Picture 2" descr="Canine monocytes. Monocytes are slightly larger than a neutrophil and have a blue-grey cytoplasm, lobulated nucleus, and a lacy chromatin pattern. A segemented neutrophil (left) and a monocyte (right)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040188" cy="2646323"/>
          </a:xfrm>
          <a:prstGeom prst="rect">
            <a:avLst/>
          </a:prstGeom>
          <a:noFill/>
        </p:spPr>
      </p:pic>
      <p:pic>
        <p:nvPicPr>
          <p:cNvPr id="58372" name="Picture 4" descr="Canine monocytes. Monocytes are slightly larger than a neutrophil and have a blue-grey cytoplasm, lobulated nucleus, and a lacy chromatin pattern. The monocyte (left) contains a few round clear cytoplasmic vacuoles. A band neutrophil and an NRBC (arrow) are on the right (100x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043265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Macrophages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Larger than </a:t>
            </a:r>
            <a:r>
              <a:rPr lang="en-US" dirty="0" err="1" smtClean="0"/>
              <a:t>monocytes</a:t>
            </a:r>
            <a:r>
              <a:rPr lang="en-US" dirty="0" smtClean="0"/>
              <a:t> in bloodstream</a:t>
            </a:r>
          </a:p>
          <a:p>
            <a:r>
              <a:rPr lang="en-US" dirty="0" smtClean="0"/>
              <a:t>Are most prevalent in “filter” organs such as the </a:t>
            </a:r>
            <a:r>
              <a:rPr lang="en-US" u="sng" dirty="0" smtClean="0"/>
              <a:t>liver</a:t>
            </a:r>
            <a:r>
              <a:rPr lang="en-US" dirty="0" smtClean="0"/>
              <a:t>, </a:t>
            </a:r>
            <a:r>
              <a:rPr lang="en-US" u="sng" dirty="0" smtClean="0"/>
              <a:t>spleen</a:t>
            </a:r>
            <a:r>
              <a:rPr lang="en-US" dirty="0" smtClean="0"/>
              <a:t>, </a:t>
            </a:r>
            <a:r>
              <a:rPr lang="en-US" u="sng" dirty="0" smtClean="0"/>
              <a:t>lung</a:t>
            </a:r>
            <a:r>
              <a:rPr lang="en-US" dirty="0" smtClean="0"/>
              <a:t>, and </a:t>
            </a:r>
            <a:r>
              <a:rPr lang="en-US" u="sng" dirty="0" smtClean="0"/>
              <a:t>lymph nodes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tissue macrophages are free and wander through tissue, while others become fixed in specific tissues and remain there for the rest of their life span (e.g. </a:t>
            </a:r>
            <a:r>
              <a:rPr lang="en-US" b="1" dirty="0" err="1" smtClean="0"/>
              <a:t>Kupffer’s</a:t>
            </a:r>
            <a:r>
              <a:rPr lang="en-US" b="1" dirty="0" smtClean="0"/>
              <a:t> cells)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Macrophages are often associated with </a:t>
            </a:r>
            <a:r>
              <a:rPr lang="en-US" u="sng" dirty="0" smtClean="0"/>
              <a:t>chronic infections</a:t>
            </a:r>
            <a:r>
              <a:rPr lang="en-US" dirty="0" smtClean="0"/>
              <a:t> since they have a longer life span than neutrophils.</a:t>
            </a:r>
          </a:p>
          <a:p>
            <a:r>
              <a:rPr lang="en-US" dirty="0" smtClean="0"/>
              <a:t>Collectively, the tissue macrophages and </a:t>
            </a:r>
            <a:r>
              <a:rPr lang="en-US" dirty="0" err="1" smtClean="0"/>
              <a:t>monocytes</a:t>
            </a:r>
            <a:r>
              <a:rPr lang="en-US" dirty="0" smtClean="0"/>
              <a:t> are known as the </a:t>
            </a:r>
            <a:r>
              <a:rPr lang="en-US" b="1" u="sng" dirty="0" smtClean="0"/>
              <a:t>mononuclear phagocyte system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Mononuclear Phagocyte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6177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Functions:</a:t>
            </a:r>
            <a:endParaRPr lang="en-US" dirty="0" smtClean="0"/>
          </a:p>
          <a:p>
            <a:pPr lvl="1"/>
            <a:r>
              <a:rPr lang="en-US" u="sng" dirty="0" smtClean="0"/>
              <a:t>Clean up cellular debris</a:t>
            </a:r>
            <a:r>
              <a:rPr lang="en-US" dirty="0" smtClean="0"/>
              <a:t> that remains after inflammation or infection is resolved </a:t>
            </a:r>
          </a:p>
          <a:p>
            <a:pPr lvl="1"/>
            <a:r>
              <a:rPr lang="en-US" u="sng" dirty="0" smtClean="0"/>
              <a:t>Antigen processing cells</a:t>
            </a:r>
            <a:r>
              <a:rPr lang="en-US" dirty="0" smtClean="0"/>
              <a:t>.  The MPS can ingest antigens and present them on their cell membranes to the lymphocytes, which will destroy them.</a:t>
            </a:r>
          </a:p>
          <a:p>
            <a:pPr lvl="1"/>
            <a:r>
              <a:rPr lang="en-US" dirty="0" smtClean="0"/>
              <a:t>Have ability to form </a:t>
            </a:r>
            <a:r>
              <a:rPr lang="en-US" u="sng" dirty="0" smtClean="0"/>
              <a:t>multinucleated giant cells</a:t>
            </a:r>
            <a:r>
              <a:rPr lang="en-US" dirty="0" smtClean="0"/>
              <a:t> in the tissue in response to foreign bodies (ex: </a:t>
            </a:r>
            <a:r>
              <a:rPr lang="en-US" dirty="0" err="1" smtClean="0"/>
              <a:t>granulomas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Ingest foreign substances. </a:t>
            </a:r>
          </a:p>
          <a:p>
            <a:pPr lvl="2"/>
            <a:r>
              <a:rPr lang="en-US" dirty="0" smtClean="0"/>
              <a:t>Capable of </a:t>
            </a:r>
            <a:r>
              <a:rPr lang="en-US" b="1" u="sng" dirty="0" err="1" smtClean="0"/>
              <a:t>pinocytosis</a:t>
            </a:r>
            <a:r>
              <a:rPr lang="en-US" dirty="0" smtClean="0"/>
              <a:t> and </a:t>
            </a:r>
            <a:r>
              <a:rPr lang="en-US" b="1" u="sng" dirty="0" err="1" smtClean="0"/>
              <a:t>phagocytosis</a:t>
            </a:r>
            <a:r>
              <a:rPr lang="en-US" dirty="0" smtClean="0"/>
              <a:t>.  Can engulf structures beyond the phagocytic capacity of neutrophils such as fungi, protozoa, viruses, and dead neutrophils.</a:t>
            </a:r>
          </a:p>
          <a:p>
            <a:pPr lvl="1"/>
            <a:r>
              <a:rPr lang="en-US" dirty="0" smtClean="0"/>
              <a:t>Are a major source of </a:t>
            </a:r>
            <a:r>
              <a:rPr lang="en-US" u="sng" dirty="0" smtClean="0"/>
              <a:t>colony stimulating factors</a:t>
            </a:r>
            <a:r>
              <a:rPr lang="en-US" dirty="0" smtClean="0"/>
              <a:t> , cytokines that regulate inflammatory responses.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ne needle aspirate of a granulomatous skin lesion. Neutrophils are adjacent to large macrophages that have abundant vacuolated cytoplasm and round to oval nuclei. Macrophages are derived from blood monocytes (100x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7150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5105400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Fine needle aspirate of a </a:t>
            </a:r>
            <a:r>
              <a:rPr lang="en-US" dirty="0" err="1"/>
              <a:t>granulomatous</a:t>
            </a:r>
            <a:r>
              <a:rPr lang="en-US" dirty="0"/>
              <a:t> skin lesion. Neutrophils are adjacent to large macrophages that have abundant vacuolated cytoplasm and round to oval nuclei. Macrophages are derived from blood </a:t>
            </a:r>
            <a:r>
              <a:rPr lang="en-US" dirty="0" err="1"/>
              <a:t>monocytes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uffy coat film from a dog. A large macrophage contains phagocytozed Histoplasma organism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715000" cy="37623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50292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Buffy coat film from a dog. A large macrophage contains </a:t>
            </a:r>
            <a:r>
              <a:rPr lang="en-US" dirty="0" err="1"/>
              <a:t>phagocytozed</a:t>
            </a:r>
            <a:r>
              <a:rPr lang="en-US" dirty="0"/>
              <a:t> </a:t>
            </a:r>
            <a:r>
              <a:rPr lang="en-US" i="1" dirty="0" err="1"/>
              <a:t>Histoplasma</a:t>
            </a:r>
            <a:r>
              <a:rPr lang="en-US" dirty="0"/>
              <a:t> organisms.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Leukopoiesis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43400" cy="54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152400"/>
            <a:ext cx="4267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Granulopoiesis</a:t>
            </a:r>
            <a:endParaRPr lang="en-US" sz="2000" dirty="0" smtClean="0"/>
          </a:p>
          <a:p>
            <a:pPr lvl="1"/>
            <a:r>
              <a:rPr lang="en-US" dirty="0" smtClean="0"/>
              <a:t>1. Stem cell	         2. </a:t>
            </a:r>
            <a:r>
              <a:rPr lang="en-US" dirty="0" err="1" smtClean="0"/>
              <a:t>Myeloblast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 </a:t>
            </a:r>
            <a:r>
              <a:rPr lang="en-US" dirty="0" err="1" smtClean="0"/>
              <a:t>Promyelocyte</a:t>
            </a:r>
            <a:r>
              <a:rPr lang="en-US" dirty="0" smtClean="0"/>
              <a:t>      4. </a:t>
            </a:r>
            <a:r>
              <a:rPr lang="en-US" dirty="0" err="1" smtClean="0"/>
              <a:t>Myelocyte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5. </a:t>
            </a:r>
            <a:r>
              <a:rPr lang="en-US" dirty="0" err="1" smtClean="0"/>
              <a:t>Metamyelocyte</a:t>
            </a:r>
            <a:r>
              <a:rPr lang="en-US" dirty="0"/>
              <a:t> </a:t>
            </a:r>
            <a:r>
              <a:rPr lang="en-US" dirty="0" smtClean="0"/>
              <a:t>   6. Band cell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7. Mature cell (segmented neutrophil, basophil</a:t>
            </a:r>
            <a:r>
              <a:rPr lang="en-US" dirty="0"/>
              <a:t> </a:t>
            </a:r>
            <a:r>
              <a:rPr lang="en-US" dirty="0" smtClean="0"/>
              <a:t>or eosinophil)</a:t>
            </a:r>
          </a:p>
        </p:txBody>
      </p:sp>
      <p:pic>
        <p:nvPicPr>
          <p:cNvPr id="16386" name="Picture 2" descr="http://www.som.tulane.edu/classware/pathology/Krause/Blood/Stem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1999"/>
            <a:ext cx="1295400" cy="1387929"/>
          </a:xfrm>
          <a:prstGeom prst="rect">
            <a:avLst/>
          </a:prstGeom>
          <a:noFill/>
        </p:spPr>
      </p:pic>
      <p:pic>
        <p:nvPicPr>
          <p:cNvPr id="16388" name="Picture 4" descr="http://www.som.tulane.edu/classware/pathology/Krause/Blood/Myelob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  <p:pic>
        <p:nvPicPr>
          <p:cNvPr id="16390" name="Picture 6" descr="http://www.som.tulane.edu/classware/pathology/Krause/Blood/Promyelocy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438400"/>
            <a:ext cx="1371600" cy="1469572"/>
          </a:xfrm>
          <a:prstGeom prst="rect">
            <a:avLst/>
          </a:prstGeom>
          <a:noFill/>
        </p:spPr>
      </p:pic>
      <p:pic>
        <p:nvPicPr>
          <p:cNvPr id="16392" name="Picture 8" descr="http://www.som.tulane.edu/classware/pathology/Krause/Blood/Myelocy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6920" y="2438400"/>
            <a:ext cx="1351280" cy="1447800"/>
          </a:xfrm>
          <a:prstGeom prst="rect">
            <a:avLst/>
          </a:prstGeom>
          <a:noFill/>
        </p:spPr>
      </p:pic>
      <p:pic>
        <p:nvPicPr>
          <p:cNvPr id="16394" name="Picture 10" descr="http://www.som.tulane.edu/classware/pathology/Krause/Blood/Metamyelocy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343400"/>
            <a:ext cx="1356360" cy="1453244"/>
          </a:xfrm>
          <a:prstGeom prst="rect">
            <a:avLst/>
          </a:prstGeom>
          <a:noFill/>
        </p:spPr>
      </p:pic>
      <p:pic>
        <p:nvPicPr>
          <p:cNvPr id="16396" name="Picture 12" descr="http://www.som.tulane.edu/classware/pathology/Krause/Blood/BandCe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343399"/>
            <a:ext cx="1371600" cy="146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Monocytosis</a:t>
            </a:r>
            <a:r>
              <a:rPr lang="en-US" dirty="0" smtClean="0"/>
              <a:t> &amp; </a:t>
            </a:r>
            <a:r>
              <a:rPr lang="en-US" dirty="0" err="1" smtClean="0"/>
              <a:t>Monocytopenia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Monocyte</a:t>
            </a:r>
            <a:r>
              <a:rPr lang="en-US" dirty="0" smtClean="0"/>
              <a:t> Values: </a:t>
            </a:r>
            <a:r>
              <a:rPr lang="en-US" sz="2000" dirty="0" smtClean="0">
                <a:solidFill>
                  <a:srgbClr val="FFC000"/>
                </a:solidFill>
              </a:rPr>
              <a:t>(dogs: 150-1,350/µL; cats: 0-850/µL)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b="1" u="sng" dirty="0" err="1" smtClean="0"/>
              <a:t>Monocytosis</a:t>
            </a:r>
            <a:r>
              <a:rPr lang="en-US" dirty="0" smtClean="0"/>
              <a:t> is often associated with:</a:t>
            </a:r>
          </a:p>
          <a:p>
            <a:pPr lvl="1"/>
            <a:r>
              <a:rPr lang="en-US" dirty="0" smtClean="0"/>
              <a:t>Chronic inflammatory conditions (particularly </a:t>
            </a:r>
            <a:r>
              <a:rPr lang="en-US" dirty="0" err="1" smtClean="0"/>
              <a:t>mycotic</a:t>
            </a:r>
            <a:r>
              <a:rPr lang="en-US" dirty="0" smtClean="0"/>
              <a:t> and other </a:t>
            </a:r>
            <a:r>
              <a:rPr lang="en-US" dirty="0" err="1" smtClean="0"/>
              <a:t>granulomatous</a:t>
            </a:r>
            <a:r>
              <a:rPr lang="en-US" dirty="0" smtClean="0"/>
              <a:t> infections)</a:t>
            </a:r>
          </a:p>
          <a:p>
            <a:pPr lvl="1"/>
            <a:r>
              <a:rPr lang="en-US" dirty="0" err="1" smtClean="0"/>
              <a:t>Endocarditis</a:t>
            </a:r>
            <a:endParaRPr lang="en-US" dirty="0" smtClean="0"/>
          </a:p>
          <a:p>
            <a:pPr lvl="1"/>
            <a:r>
              <a:rPr lang="en-US" dirty="0" err="1" smtClean="0"/>
              <a:t>Bacteriemia</a:t>
            </a:r>
            <a:endParaRPr lang="en-US" dirty="0" smtClean="0"/>
          </a:p>
          <a:p>
            <a:pPr lvl="1"/>
            <a:r>
              <a:rPr lang="en-US" dirty="0" smtClean="0"/>
              <a:t>Corticosteroid or stress responses (especially in dogs)</a:t>
            </a:r>
          </a:p>
          <a:p>
            <a:r>
              <a:rPr lang="en-US" b="1" u="sng" dirty="0" err="1" smtClean="0"/>
              <a:t>Monocytopenia</a:t>
            </a:r>
            <a:r>
              <a:rPr lang="en-US" dirty="0" smtClean="0"/>
              <a:t> is occasionally seen but usually has no diagnostic significance.</a:t>
            </a:r>
            <a:endParaRPr lang="en-US" b="1" u="sng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…To be continued.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Granulocytes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Granulocytes</a:t>
            </a:r>
            <a:r>
              <a:rPr lang="en-US" dirty="0" smtClean="0"/>
              <a:t>: </a:t>
            </a:r>
            <a:r>
              <a:rPr lang="en-US" u="sng" dirty="0" smtClean="0"/>
              <a:t>eosinophils</a:t>
            </a:r>
            <a:r>
              <a:rPr lang="en-US" dirty="0" smtClean="0"/>
              <a:t> (pick up acidic stain – red), </a:t>
            </a:r>
            <a:r>
              <a:rPr lang="en-US" u="sng" dirty="0" smtClean="0"/>
              <a:t>basophils</a:t>
            </a:r>
            <a:r>
              <a:rPr lang="en-US" dirty="0" smtClean="0"/>
              <a:t> (pick up basic stain – blue) and </a:t>
            </a:r>
            <a:r>
              <a:rPr lang="en-US" u="sng" dirty="0" smtClean="0"/>
              <a:t>neutrophils  </a:t>
            </a:r>
            <a:r>
              <a:rPr lang="en-US" dirty="0" smtClean="0"/>
              <a:t> (do not pick up either stain very well)</a:t>
            </a:r>
          </a:p>
          <a:p>
            <a:r>
              <a:rPr lang="en-US" dirty="0" smtClean="0"/>
              <a:t>Originally all have no granules present</a:t>
            </a:r>
          </a:p>
          <a:p>
            <a:r>
              <a:rPr lang="en-US" dirty="0" smtClean="0"/>
              <a:t>As cells mature, </a:t>
            </a:r>
            <a:r>
              <a:rPr lang="en-US" u="sng" dirty="0" smtClean="0"/>
              <a:t>nonspecific granules</a:t>
            </a:r>
            <a:r>
              <a:rPr lang="en-US" dirty="0" smtClean="0"/>
              <a:t> develop which are the same in all 3 types of granulocytes.</a:t>
            </a:r>
          </a:p>
          <a:p>
            <a:r>
              <a:rPr lang="en-US" dirty="0" smtClean="0"/>
              <a:t>Eventually </a:t>
            </a:r>
            <a:r>
              <a:rPr lang="en-US" u="sng" dirty="0" smtClean="0"/>
              <a:t>specific granules</a:t>
            </a:r>
            <a:r>
              <a:rPr lang="en-US" dirty="0" smtClean="0"/>
              <a:t> replace the nonspecific granules and determine the function of the granulocyte.</a:t>
            </a:r>
          </a:p>
          <a:p>
            <a:pPr lvl="1"/>
            <a:r>
              <a:rPr lang="en-US" b="1" dirty="0" smtClean="0"/>
              <a:t>Eosinophil</a:t>
            </a:r>
            <a:r>
              <a:rPr lang="en-US" dirty="0" smtClean="0"/>
              <a:t> granules contain </a:t>
            </a:r>
            <a:r>
              <a:rPr lang="en-US" u="sng" dirty="0" err="1" smtClean="0"/>
              <a:t>antiinflammatory</a:t>
            </a:r>
            <a:r>
              <a:rPr lang="en-US" u="sng" dirty="0" smtClean="0"/>
              <a:t> substances</a:t>
            </a:r>
          </a:p>
          <a:p>
            <a:pPr lvl="1"/>
            <a:r>
              <a:rPr lang="en-US" b="1" dirty="0" smtClean="0"/>
              <a:t>Neutrophil</a:t>
            </a:r>
            <a:r>
              <a:rPr lang="en-US" dirty="0" smtClean="0"/>
              <a:t> granules contain </a:t>
            </a:r>
            <a:r>
              <a:rPr lang="en-US" u="sng" dirty="0" err="1" smtClean="0"/>
              <a:t>lysosomal</a:t>
            </a:r>
            <a:r>
              <a:rPr lang="en-US" u="sng" dirty="0" smtClean="0"/>
              <a:t> enzymes</a:t>
            </a:r>
          </a:p>
          <a:p>
            <a:pPr lvl="1"/>
            <a:r>
              <a:rPr lang="en-US" b="1" dirty="0" smtClean="0"/>
              <a:t>Basophil</a:t>
            </a:r>
            <a:r>
              <a:rPr lang="en-US" dirty="0" smtClean="0"/>
              <a:t> granules contain </a:t>
            </a:r>
            <a:r>
              <a:rPr lang="en-US" u="sng" dirty="0" smtClean="0"/>
              <a:t>histamine and heparin</a:t>
            </a:r>
            <a:endParaRPr lang="en-US" u="sng" dirty="0"/>
          </a:p>
        </p:txBody>
      </p:sp>
      <p:pic>
        <p:nvPicPr>
          <p:cNvPr id="3074" name="Picture 2" descr="C:\Users\Lori\AppData\Local\Microsoft\Windows\Temporary Internet Files\Content.IE5\7W5P8SS6\MCSL0022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562600"/>
            <a:ext cx="1071326" cy="105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Formation: </a:t>
            </a:r>
            <a:r>
              <a:rPr lang="en-US" dirty="0" smtClean="0"/>
              <a:t>It takes </a:t>
            </a:r>
            <a:r>
              <a:rPr lang="en-US" b="1" dirty="0" smtClean="0"/>
              <a:t>3-5 days </a:t>
            </a:r>
            <a:r>
              <a:rPr lang="en-US" dirty="0" smtClean="0"/>
              <a:t>to produce a mature neutrophil (from a PPSC) under normal conditions; however, if a sudden need arises, this time can be shortened.</a:t>
            </a:r>
          </a:p>
          <a:p>
            <a:pPr>
              <a:buNone/>
            </a:pPr>
            <a:r>
              <a:rPr lang="en-US" dirty="0" smtClean="0"/>
              <a:t>Average time spent in bloodstream is only about </a:t>
            </a:r>
            <a:r>
              <a:rPr lang="en-US" b="1" u="sng" dirty="0" smtClean="0"/>
              <a:t>10 hrs</a:t>
            </a:r>
            <a:r>
              <a:rPr lang="en-US" u="sng" dirty="0" smtClean="0"/>
              <a:t>.</a:t>
            </a:r>
            <a:r>
              <a:rPr lang="en-US" dirty="0" smtClean="0"/>
              <a:t> before entering the tissues (can also be shortened if demand is increased in tissues).</a:t>
            </a:r>
          </a:p>
          <a:p>
            <a:pPr>
              <a:buNone/>
            </a:pPr>
            <a:r>
              <a:rPr lang="en-US" dirty="0" smtClean="0"/>
              <a:t>Once a neutrophil enters the tissue, it does not return to blood; therefore, </a:t>
            </a:r>
            <a:r>
              <a:rPr lang="en-US" u="sng" dirty="0" smtClean="0"/>
              <a:t>circulating neutrophils need to be replaced about </a:t>
            </a:r>
            <a:r>
              <a:rPr lang="en-US" b="1" u="sng" dirty="0" smtClean="0"/>
              <a:t>2.5 times per day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u="sng" dirty="0" smtClean="0"/>
              <a:t>Band neutrophils</a:t>
            </a:r>
            <a:r>
              <a:rPr lang="en-US" dirty="0" smtClean="0"/>
              <a:t> indicate an </a:t>
            </a:r>
            <a:r>
              <a:rPr lang="en-US" u="sng" dirty="0" smtClean="0"/>
              <a:t>increased demand beyond what the bone marrow can supply</a:t>
            </a:r>
            <a:r>
              <a:rPr lang="en-US" dirty="0" smtClean="0"/>
              <a:t>. If bone marrow runs out of bands it will release progressively </a:t>
            </a:r>
            <a:r>
              <a:rPr lang="en-US" u="sng" dirty="0" smtClean="0"/>
              <a:t>more immature cells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Note</a:t>
            </a:r>
            <a:r>
              <a:rPr lang="en-US" dirty="0" smtClean="0">
                <a:solidFill>
                  <a:srgbClr val="FFC000"/>
                </a:solidFill>
              </a:rPr>
              <a:t>: Neutrophils are also known as PMNs </a:t>
            </a:r>
            <a:r>
              <a:rPr lang="en-US" i="1" dirty="0" smtClean="0">
                <a:solidFill>
                  <a:srgbClr val="FFC000"/>
                </a:solidFill>
              </a:rPr>
              <a:t>(</a:t>
            </a:r>
            <a:r>
              <a:rPr lang="en-US" i="1" dirty="0" err="1" smtClean="0">
                <a:solidFill>
                  <a:srgbClr val="FFC000"/>
                </a:solidFill>
              </a:rPr>
              <a:t>polymorphonuclear</a:t>
            </a:r>
            <a:r>
              <a:rPr lang="en-US" i="1" dirty="0" smtClean="0">
                <a:solidFill>
                  <a:srgbClr val="FFC000"/>
                </a:solidFill>
              </a:rPr>
              <a:t> cells) </a:t>
            </a:r>
            <a:r>
              <a:rPr lang="en-US" dirty="0" smtClean="0">
                <a:solidFill>
                  <a:srgbClr val="FFC000"/>
                </a:solidFill>
              </a:rPr>
              <a:t>because their nuclei have many shapes or “</a:t>
            </a:r>
            <a:r>
              <a:rPr lang="en-US" dirty="0" err="1" smtClean="0">
                <a:solidFill>
                  <a:srgbClr val="FFC000"/>
                </a:solidFill>
              </a:rPr>
              <a:t>segs</a:t>
            </a:r>
            <a:r>
              <a:rPr lang="en-US" dirty="0" smtClean="0">
                <a:solidFill>
                  <a:srgbClr val="FFC000"/>
                </a:solidFill>
              </a:rPr>
              <a:t>” because their nuclei are segmented.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Functions: </a:t>
            </a:r>
            <a:r>
              <a:rPr lang="en-US" dirty="0" smtClean="0"/>
              <a:t> </a:t>
            </a:r>
            <a:r>
              <a:rPr lang="en-US" u="sng" dirty="0" smtClean="0"/>
              <a:t>First line of defense</a:t>
            </a:r>
            <a:r>
              <a:rPr lang="en-US" dirty="0" smtClean="0"/>
              <a:t> when invaders enter the body because they can respond very quickly.</a:t>
            </a:r>
          </a:p>
          <a:p>
            <a:pPr>
              <a:buNone/>
            </a:pPr>
            <a:r>
              <a:rPr lang="en-US" dirty="0" smtClean="0"/>
              <a:t>Neutrophils are </a:t>
            </a:r>
            <a:r>
              <a:rPr lang="en-US" u="sng" dirty="0" smtClean="0"/>
              <a:t>phagocytes</a:t>
            </a:r>
            <a:r>
              <a:rPr lang="en-US" dirty="0" smtClean="0"/>
              <a:t> with </a:t>
            </a:r>
            <a:r>
              <a:rPr lang="en-US" u="sng" dirty="0" err="1" smtClean="0"/>
              <a:t>lysosome</a:t>
            </a:r>
            <a:r>
              <a:rPr lang="en-US" dirty="0" smtClean="0"/>
              <a:t> granules that contain digestive enzymes (such as </a:t>
            </a:r>
            <a:r>
              <a:rPr lang="en-US" b="1" u="sng" dirty="0" err="1" smtClean="0"/>
              <a:t>phagocytin</a:t>
            </a:r>
            <a:r>
              <a:rPr lang="en-US" dirty="0" smtClean="0"/>
              <a:t>) that can destroy bacteria and viruses once engulfed.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a248.e.akamai.net/7/248/430/20080327144028/www.mercksource.com/ppdocs/us/common/dorlands/dorland/images/diapedesi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609975" cy="2324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3352800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Neutrophils (and other WBCs) leave blood vessel via </a:t>
            </a:r>
            <a:r>
              <a:rPr lang="en-US" sz="2400" b="1" u="sng" dirty="0" err="1" smtClean="0"/>
              <a:t>diapedesis</a:t>
            </a:r>
            <a:r>
              <a:rPr lang="en-US" sz="2400" dirty="0" smtClean="0"/>
              <a:t>, a process</a:t>
            </a:r>
            <a:r>
              <a:rPr lang="en-US" sz="2400" b="1" dirty="0" smtClean="0"/>
              <a:t> </a:t>
            </a:r>
            <a:r>
              <a:rPr lang="en-US" sz="2400" dirty="0" smtClean="0"/>
              <a:t>where they squeeze between the cells of the endothelium and enter the tissues.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r>
              <a:rPr lang="en-US" dirty="0" smtClean="0"/>
              <a:t>Neutrophils are normally found in tissues that are constantly susceptible to invasion by microorganisms such as the </a:t>
            </a:r>
            <a:r>
              <a:rPr lang="en-US" u="sng" dirty="0" smtClean="0"/>
              <a:t>lungs</a:t>
            </a:r>
            <a:r>
              <a:rPr lang="en-US" dirty="0" smtClean="0"/>
              <a:t> and </a:t>
            </a:r>
            <a:r>
              <a:rPr lang="en-US" u="sng" dirty="0" smtClean="0"/>
              <a:t>intestinal tract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neutrophils wander through tissue to sites where they are needed.</a:t>
            </a:r>
          </a:p>
          <a:p>
            <a:r>
              <a:rPr lang="en-US" dirty="0" smtClean="0"/>
              <a:t>Normally neutrophils stay in tissue until they die of old age or die an untimely death in the face of battle.</a:t>
            </a:r>
          </a:p>
          <a:p>
            <a:r>
              <a:rPr lang="en-US" dirty="0" smtClean="0"/>
              <a:t>Dead or abnormal neutrophils are disposed of by tissue macrophages.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483" name="Picture 3" descr="C:\Users\Lori\AppData\Local\Microsoft\Windows\Temporary Internet Files\Content.IE5\RCN14HAK\MCj04359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3394778" cy="1828800"/>
          </a:xfrm>
          <a:prstGeom prst="rect">
            <a:avLst/>
          </a:prstGeom>
          <a:noFill/>
        </p:spPr>
      </p:pic>
      <p:pic>
        <p:nvPicPr>
          <p:cNvPr id="20485" name="Picture 5" descr="C:\Users\Lori\AppData\Local\Microsoft\Windows\Temporary Internet Files\Content.IE5\7W5P8SS6\MCj031193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6800"/>
            <a:ext cx="1825142" cy="161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!Attack of the Neutrophils!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 </a:t>
            </a:r>
            <a:r>
              <a:rPr lang="en-US" b="1" u="sng" dirty="0" smtClean="0"/>
              <a:t>Chemotaxis</a:t>
            </a:r>
            <a:r>
              <a:rPr lang="en-US" dirty="0" smtClean="0"/>
              <a:t> – the process by which neutrophils (and other cells) are attracted to a site of infection by inflammatory chemicals produced by the interaction between microorganisms and the tissues they are invading.</a:t>
            </a:r>
          </a:p>
          <a:p>
            <a:pPr>
              <a:buNone/>
            </a:pPr>
            <a:endParaRPr lang="en-US" sz="800" b="1" u="sng" dirty="0" smtClean="0"/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dirty="0" smtClean="0"/>
              <a:t>Neutrophils recognize foreign microorganisms and </a:t>
            </a:r>
            <a:r>
              <a:rPr lang="en-US" u="sng" dirty="0" smtClean="0"/>
              <a:t>encase them within a membrane-bound vacuole known as a </a:t>
            </a:r>
            <a:r>
              <a:rPr lang="en-US" b="1" u="sng" dirty="0" err="1" smtClean="0"/>
              <a:t>phagosome</a:t>
            </a:r>
            <a:r>
              <a:rPr lang="en-US" b="1" dirty="0" smtClean="0"/>
              <a:t> </a:t>
            </a:r>
            <a:r>
              <a:rPr lang="en-US" dirty="0" smtClean="0"/>
              <a:t>(give them a really big hug).  They are surrounded by the neutrophil membrane, but not really inside the neutrophil.</a:t>
            </a:r>
          </a:p>
          <a:p>
            <a:pPr>
              <a:buNone/>
            </a:pPr>
            <a:endParaRPr lang="en-US" b="1" u="sng" dirty="0"/>
          </a:p>
        </p:txBody>
      </p:sp>
      <p:pic>
        <p:nvPicPr>
          <p:cNvPr id="21508" name="Picture 4" descr="C:\Users\Lori\AppData\Local\Microsoft\Windows\Temporary Internet Files\Content.IE5\7W5P8SS6\MCj042812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1873250" cy="197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3126</TotalTime>
  <Words>2729</Words>
  <Application>Microsoft Office PowerPoint</Application>
  <PresentationFormat>On-screen Show (4:3)</PresentationFormat>
  <Paragraphs>249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Slide 1</vt:lpstr>
      <vt:lpstr>Alissa Woodall’s Pets</vt:lpstr>
      <vt:lpstr>Leukopoiesis</vt:lpstr>
      <vt:lpstr>Leukopoiesis</vt:lpstr>
      <vt:lpstr>Granulocytes</vt:lpstr>
      <vt:lpstr>Neutrophils</vt:lpstr>
      <vt:lpstr>Slide 7</vt:lpstr>
      <vt:lpstr>Slide 8</vt:lpstr>
      <vt:lpstr>!Attack of the Neutrophils!</vt:lpstr>
      <vt:lpstr>Slide 10</vt:lpstr>
      <vt:lpstr>Normal Neutrophil Count in Blood</vt:lpstr>
      <vt:lpstr>Intravascular Pools of Neutrophils</vt:lpstr>
      <vt:lpstr>Neutrophilia</vt:lpstr>
      <vt:lpstr>Neutrophilia</vt:lpstr>
      <vt:lpstr>Neutrophilia</vt:lpstr>
      <vt:lpstr>Neutrophilia</vt:lpstr>
      <vt:lpstr>Slide 17</vt:lpstr>
      <vt:lpstr>Slide 18</vt:lpstr>
      <vt:lpstr>Left Shifts</vt:lpstr>
      <vt:lpstr>Left shifts</vt:lpstr>
      <vt:lpstr>Right shift</vt:lpstr>
      <vt:lpstr>Neutropenia</vt:lpstr>
      <vt:lpstr>Neutropenia</vt:lpstr>
      <vt:lpstr>Eosinophils</vt:lpstr>
      <vt:lpstr>Eosinophils</vt:lpstr>
      <vt:lpstr>Slide 26</vt:lpstr>
      <vt:lpstr>Eosinophils</vt:lpstr>
      <vt:lpstr>Slide 28</vt:lpstr>
      <vt:lpstr>Basophils</vt:lpstr>
      <vt:lpstr>Basophil Function</vt:lpstr>
      <vt:lpstr>Basophilia and Basopenia</vt:lpstr>
      <vt:lpstr>Agranulocytes</vt:lpstr>
      <vt:lpstr>Monocytes</vt:lpstr>
      <vt:lpstr>Monocytes</vt:lpstr>
      <vt:lpstr>Monocytes</vt:lpstr>
      <vt:lpstr>Tissue Macrophages</vt:lpstr>
      <vt:lpstr>The Mononuclear Phagocyte System</vt:lpstr>
      <vt:lpstr>Slide 38</vt:lpstr>
      <vt:lpstr>Slide 39</vt:lpstr>
      <vt:lpstr>Monocytosis &amp; Monocytopenia</vt:lpstr>
      <vt:lpstr>Lymphocytes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</dc:creator>
  <cp:lastModifiedBy>Lori</cp:lastModifiedBy>
  <cp:revision>22</cp:revision>
  <dcterms:created xsi:type="dcterms:W3CDTF">2010-03-21T01:52:01Z</dcterms:created>
  <dcterms:modified xsi:type="dcterms:W3CDTF">2010-04-11T04:40:35Z</dcterms:modified>
</cp:coreProperties>
</file>